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95" r:id="rId3"/>
    <p:sldMasterId id="2147483721" r:id="rId4"/>
    <p:sldMasterId id="2147483729" r:id="rId5"/>
  </p:sldMasterIdLst>
  <p:notesMasterIdLst>
    <p:notesMasterId r:id="rId37"/>
  </p:notesMasterIdLst>
  <p:sldIdLst>
    <p:sldId id="314" r:id="rId6"/>
    <p:sldId id="264" r:id="rId7"/>
    <p:sldId id="311" r:id="rId8"/>
    <p:sldId id="1431" r:id="rId9"/>
    <p:sldId id="272" r:id="rId10"/>
    <p:sldId id="1918" r:id="rId11"/>
    <p:sldId id="1917" r:id="rId12"/>
    <p:sldId id="1919" r:id="rId13"/>
    <p:sldId id="293" r:id="rId14"/>
    <p:sldId id="267" r:id="rId15"/>
    <p:sldId id="1937" r:id="rId16"/>
    <p:sldId id="270" r:id="rId17"/>
    <p:sldId id="1791" r:id="rId18"/>
    <p:sldId id="271" r:id="rId19"/>
    <p:sldId id="1908" r:id="rId20"/>
    <p:sldId id="1907" r:id="rId21"/>
    <p:sldId id="1916" r:id="rId22"/>
    <p:sldId id="1928" r:id="rId23"/>
    <p:sldId id="1929" r:id="rId24"/>
    <p:sldId id="1964" r:id="rId25"/>
    <p:sldId id="1852" r:id="rId26"/>
    <p:sldId id="1869" r:id="rId27"/>
    <p:sldId id="1866" r:id="rId28"/>
    <p:sldId id="1923" r:id="rId29"/>
    <p:sldId id="1924" r:id="rId30"/>
    <p:sldId id="1914" r:id="rId31"/>
    <p:sldId id="1925" r:id="rId32"/>
    <p:sldId id="1926" r:id="rId33"/>
    <p:sldId id="1927" r:id="rId34"/>
    <p:sldId id="1970" r:id="rId35"/>
    <p:sldId id="1931" r:id="rId3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Ольга Ткачева" initials="ОТ" lastIdx="1" clrIdx="0">
    <p:extLst>
      <p:ext uri="{19B8F6BF-5375-455C-9EA6-DF929625EA0E}">
        <p15:presenceInfo xmlns:p15="http://schemas.microsoft.com/office/powerpoint/2012/main" userId="be0abc4f02c42d4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8548" autoAdjust="0"/>
    <p:restoredTop sz="78315" autoAdjust="0"/>
  </p:normalViewPr>
  <p:slideViewPr>
    <p:cSldViewPr snapToGrid="0" snapToObjects="1">
      <p:cViewPr varScale="1">
        <p:scale>
          <a:sx n="66" d="100"/>
          <a:sy n="66" d="100"/>
        </p:scale>
        <p:origin x="464" y="32"/>
      </p:cViewPr>
      <p:guideLst>
        <p:guide orient="horz" pos="2160"/>
        <p:guide pos="3840"/>
      </p:guideLst>
    </p:cSldViewPr>
  </p:slideViewPr>
  <p:notesTextViewPr>
    <p:cViewPr>
      <p:scale>
        <a:sx n="1" d="1"/>
        <a:sy n="1" d="1"/>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1DAC179-9ABB-41DD-9778-10905F2A22DE}" type="datetimeFigureOut">
              <a:rPr lang="ru-RU" smtClean="0"/>
              <a:t>29.05.2019</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8424E4-C4D8-4F1F-9B82-F1FF021CE297}" type="slidenum">
              <a:rPr lang="ru-RU" smtClean="0"/>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a:t>Клинические рекомендации. </a:t>
            </a:r>
            <a:r>
              <a:rPr lang="ru-RU" dirty="0" err="1"/>
              <a:t>Коморбидная</a:t>
            </a:r>
            <a:r>
              <a:rPr lang="ru-RU" dirty="0"/>
              <a:t> патология в клинической практике. Кардиоваскулярная терапия и профилактика. 2019</a:t>
            </a:r>
            <a:r>
              <a:rPr lang="en-US" dirty="0"/>
              <a:t>; </a:t>
            </a:r>
            <a:r>
              <a:rPr lang="ru-RU" dirty="0"/>
              <a:t>18 (1)</a:t>
            </a:r>
            <a:r>
              <a:rPr lang="en-US" dirty="0"/>
              <a:t>:</a:t>
            </a:r>
            <a:r>
              <a:rPr lang="ru-RU" dirty="0"/>
              <a:t>5-66.</a:t>
            </a:r>
          </a:p>
        </p:txBody>
      </p:sp>
      <p:sp>
        <p:nvSpPr>
          <p:cNvPr id="4" name="Номер слайда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2AF2FB-E0A7-4509-8F7F-97664FEE16C2}"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8771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Образ слайда 1"/>
          <p:cNvSpPr>
            <a:spLocks noGrp="1" noRot="1" noChangeAspect="1" noTextEdit="1"/>
          </p:cNvSpPr>
          <p:nvPr>
            <p:ph type="sldImg"/>
          </p:nvPr>
        </p:nvSpPr>
        <p:spPr>
          <a:ln/>
        </p:spPr>
      </p:sp>
      <p:sp>
        <p:nvSpPr>
          <p:cNvPr id="297987"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77500" lnSpcReduction="20000"/>
          </a:bodyPr>
          <a:lstStyle/>
          <a:p>
            <a:r>
              <a:rPr lang="en-US" altLang="ru-RU">
                <a:latin typeface="Arial" panose="020B0604020202020204" pitchFamily="34" charset="0"/>
                <a:cs typeface="Arial" panose="020B0604020202020204" pitchFamily="34" charset="0"/>
              </a:rPr>
              <a:t>Lancet. 1997 Sep 13;350(9080):757-64.</a:t>
            </a:r>
          </a:p>
          <a:p>
            <a:r>
              <a:rPr lang="en-US" altLang="ru-RU">
                <a:latin typeface="Arial" panose="020B0604020202020204" pitchFamily="34" charset="0"/>
                <a:cs typeface="Arial" panose="020B0604020202020204" pitchFamily="34" charset="0"/>
              </a:rPr>
              <a:t>Randomised double-blind comparison of placebo and active treatment for older patients with isolated systolic hypertension. The Systolic Hypertension in Europe (Syst-Eur) Trial Investigators.</a:t>
            </a:r>
          </a:p>
          <a:p>
            <a:r>
              <a:rPr lang="en-US" altLang="ru-RU">
                <a:latin typeface="Arial" panose="020B0604020202020204" pitchFamily="34" charset="0"/>
                <a:cs typeface="Arial" panose="020B0604020202020204" pitchFamily="34" charset="0"/>
              </a:rPr>
              <a:t>Staessen JA1, Fagard R, Thijs L, Celis H, Arabidze GG, Birkenhäger WH, Bulpitt CJ, de Leeuw PW, Dollery CT, Fletcher AE, Forette F, Leonetti G, Nachev C, O'Brien ET, Rosenfeld J, Rodicio JL, Tuomilehto J, Zanchetti A.</a:t>
            </a:r>
          </a:p>
          <a:p>
            <a:r>
              <a:rPr lang="en-US" altLang="ru-RU">
                <a:latin typeface="Arial" panose="020B0604020202020204" pitchFamily="34" charset="0"/>
                <a:cs typeface="Arial" panose="020B0604020202020204" pitchFamily="34" charset="0"/>
              </a:rPr>
              <a:t>Author information</a:t>
            </a:r>
          </a:p>
          <a:p>
            <a:r>
              <a:rPr lang="en-US" altLang="ru-RU">
                <a:latin typeface="Arial" panose="020B0604020202020204" pitchFamily="34" charset="0"/>
                <a:cs typeface="Arial" panose="020B0604020202020204" pitchFamily="34" charset="0"/>
              </a:rPr>
              <a:t>Abstract</a:t>
            </a:r>
          </a:p>
          <a:p>
            <a:r>
              <a:rPr lang="en-US" altLang="ru-RU">
                <a:latin typeface="Arial" panose="020B0604020202020204" pitchFamily="34" charset="0"/>
                <a:cs typeface="Arial" panose="020B0604020202020204" pitchFamily="34" charset="0"/>
              </a:rPr>
              <a:t>BACKGROUND:</a:t>
            </a:r>
          </a:p>
          <a:p>
            <a:r>
              <a:rPr lang="en-US" altLang="ru-RU">
                <a:latin typeface="Arial" panose="020B0604020202020204" pitchFamily="34" charset="0"/>
                <a:cs typeface="Arial" panose="020B0604020202020204" pitchFamily="34" charset="0"/>
              </a:rPr>
              <a:t>Isolated systolic hypertension occurs in about 15% of people aged 60 years or older. In 1989, the European Working Party on High Blood Pressure in the Elderly investigated whether active treatment could reduce cardiovascular complications of isolated systolic hypertension. Fatal and non-fatal stroke combined was the primary endpoint.</a:t>
            </a:r>
          </a:p>
          <a:p>
            <a:r>
              <a:rPr lang="en-US" altLang="ru-RU">
                <a:latin typeface="Arial" panose="020B0604020202020204" pitchFamily="34" charset="0"/>
                <a:cs typeface="Arial" panose="020B0604020202020204" pitchFamily="34" charset="0"/>
              </a:rPr>
              <a:t>METHODS:</a:t>
            </a:r>
          </a:p>
          <a:p>
            <a:r>
              <a:rPr lang="en-US" altLang="ru-RU">
                <a:latin typeface="Arial" panose="020B0604020202020204" pitchFamily="34" charset="0"/>
                <a:cs typeface="Arial" panose="020B0604020202020204" pitchFamily="34" charset="0"/>
              </a:rPr>
              <a:t>All patients (&gt; 60 years) were initially started on masked placebo. At three run-in visits 1 month apart, their average sitting systolic blood pressure was 160-219 mm Hg with a diastolic blood pressure lower than 95 mm Hg. After stratification for centre, sex, and previous cardiovascular complications, 4695 patients were randomly assigned to nitrendipine 10-40 mg daily, with the possible addition of enalapril 5-20 mg daily and hydrochlorothiazide 12.5-25.0 mg daily, or matching placebos. Patients withdrawing from double-blind treatment were still followed up. We compared occurrence of major endpoints by intention to treat.</a:t>
            </a:r>
          </a:p>
          <a:p>
            <a:r>
              <a:rPr lang="en-US" altLang="ru-RU">
                <a:latin typeface="Arial" panose="020B0604020202020204" pitchFamily="34" charset="0"/>
                <a:cs typeface="Arial" panose="020B0604020202020204" pitchFamily="34" charset="0"/>
              </a:rPr>
              <a:t>FINDINGS:</a:t>
            </a:r>
          </a:p>
          <a:p>
            <a:r>
              <a:rPr lang="en-US" altLang="ru-RU">
                <a:latin typeface="Arial" panose="020B0604020202020204" pitchFamily="34" charset="0"/>
                <a:cs typeface="Arial" panose="020B0604020202020204" pitchFamily="34" charset="0"/>
              </a:rPr>
              <a:t>At a median of 2 years' follow-up, sitting systolic and diastolic blood pressures had fallen by 13 mm Hg and 2 mm Hg in the placebo group (n = 2297) and by 23 mm Hg and 7 mm Hg in the active treatment group (n = 2398). The between-group differences were systolic 10.1 mm Hg (95% CI 8.8-11.4) and diastolic, 4.5 mm Hg (3.9-5.1). Active treatment reduced the total rate of stroke from 13.7 to 7.9 endpoints per 1000 patient-years (42% reduction; p = 0.003). Non-fatal stroke decreased by 44% (p = 0.007). In the active treatment group, all fatal and non-fatal cardiac endpoints, including sudden death, declined by 26% (p = 0.03). Non-fatal cardiac endpoints decreased by 33% (p = 0.03) and all fatal and non-fatal cardiovascular endpoints by 31% (p &lt; 0.001). Cardiovascular mortality was slightly lower on active treatment (-27%, p = 0.07), but all-cause mortality was not influenced (-14%; p = 0.22).</a:t>
            </a:r>
          </a:p>
          <a:p>
            <a:r>
              <a:rPr lang="en-US" altLang="ru-RU">
                <a:latin typeface="Arial" panose="020B0604020202020204" pitchFamily="34" charset="0"/>
                <a:cs typeface="Arial" panose="020B0604020202020204" pitchFamily="34" charset="0"/>
              </a:rPr>
              <a:t>INTERPRETATION:</a:t>
            </a:r>
          </a:p>
          <a:p>
            <a:r>
              <a:rPr lang="en-US" altLang="ru-RU">
                <a:latin typeface="Arial" panose="020B0604020202020204" pitchFamily="34" charset="0"/>
                <a:cs typeface="Arial" panose="020B0604020202020204" pitchFamily="34" charset="0"/>
              </a:rPr>
              <a:t>Among elderly patients with isolated systolic hypertension, antihypertensive drug treatment starting with nitrendipine reduces the rate of cardiovascular complications. Treatment of 1000 patients for 5 years with this type of regimen may prevent 29 strokes or 53 major cardiovascular endpoints.</a:t>
            </a:r>
            <a:endParaRPr lang="ru-RU" altLang="ru-RU">
              <a:latin typeface="Arial" panose="020B0604020202020204" pitchFamily="34" charset="0"/>
              <a:cs typeface="Arial" panose="020B0604020202020204" pitchFamily="34" charset="0"/>
            </a:endParaRPr>
          </a:p>
        </p:txBody>
      </p:sp>
      <p:sp>
        <p:nvSpPr>
          <p:cNvPr id="297988"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E902A8-1C86-42BC-A7B8-E4CAD4A9FE02}" type="slidenum">
              <a:rPr kumimoji="0" lang="ru-RU"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ru-RU" altLang="ru-RU"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65999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Образ слайда 1"/>
          <p:cNvSpPr>
            <a:spLocks noGrp="1" noRot="1" noChangeAspect="1" noTextEdit="1"/>
          </p:cNvSpPr>
          <p:nvPr>
            <p:ph type="sldImg"/>
          </p:nvPr>
        </p:nvSpPr>
        <p:spPr>
          <a:ln/>
        </p:spPr>
      </p:sp>
      <p:sp>
        <p:nvSpPr>
          <p:cNvPr id="30105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70000" lnSpcReduction="20000"/>
          </a:bodyPr>
          <a:lstStyle/>
          <a:p>
            <a:r>
              <a:rPr lang="en-US" altLang="ru-RU">
                <a:latin typeface="Arial" panose="020B0604020202020204" pitchFamily="34" charset="0"/>
                <a:cs typeface="Arial" panose="020B0604020202020204" pitchFamily="34" charset="0"/>
              </a:rPr>
              <a:t>Arch Intern Med. 2002 Oct 14;162(18):2046-52.</a:t>
            </a:r>
          </a:p>
          <a:p>
            <a:r>
              <a:rPr lang="en-US" altLang="ru-RU">
                <a:latin typeface="Arial" panose="020B0604020202020204" pitchFamily="34" charset="0"/>
                <a:cs typeface="Arial" panose="020B0604020202020204" pitchFamily="34" charset="0"/>
              </a:rPr>
              <a:t>The prevention of dementia with antihypertensive treatment: new evidence from the Systolic Hypertension in Europe (Syst-Eur) study.</a:t>
            </a:r>
          </a:p>
          <a:p>
            <a:r>
              <a:rPr lang="en-US" altLang="ru-RU">
                <a:latin typeface="Arial" panose="020B0604020202020204" pitchFamily="34" charset="0"/>
                <a:cs typeface="Arial" panose="020B0604020202020204" pitchFamily="34" charset="0"/>
              </a:rPr>
              <a:t>Forette F1, Seux ML, Staessen JA, Thijs L, Babarskiene MR, Babeanu S, Bossini A, Fagard R, Gil-Extremera B, Laks T, Kobalava Z, Sarti C, Tuomilehto J, Vanhanen H, Webster J, Yodfat Y, Birkenhäger WH; Systolic Hypertension in Europe Investigators.</a:t>
            </a:r>
          </a:p>
          <a:p>
            <a:r>
              <a:rPr lang="en-US" altLang="ru-RU">
                <a:latin typeface="Arial" panose="020B0604020202020204" pitchFamily="34" charset="0"/>
                <a:cs typeface="Arial" panose="020B0604020202020204" pitchFamily="34" charset="0"/>
              </a:rPr>
              <a:t>Author information</a:t>
            </a:r>
          </a:p>
          <a:p>
            <a:r>
              <a:rPr lang="en-US" altLang="ru-RU">
                <a:latin typeface="Arial" panose="020B0604020202020204" pitchFamily="34" charset="0"/>
                <a:cs typeface="Arial" panose="020B0604020202020204" pitchFamily="34" charset="0"/>
              </a:rPr>
              <a:t>Erratum in</a:t>
            </a:r>
          </a:p>
          <a:p>
            <a:r>
              <a:rPr lang="en-US" altLang="ru-RU">
                <a:latin typeface="Arial" panose="020B0604020202020204" pitchFamily="34" charset="0"/>
                <a:cs typeface="Arial" panose="020B0604020202020204" pitchFamily="34" charset="0"/>
              </a:rPr>
              <a:t>Arch Intern Med. 2003 Jan 27;163(2):241..</a:t>
            </a:r>
          </a:p>
          <a:p>
            <a:r>
              <a:rPr lang="en-US" altLang="ru-RU">
                <a:latin typeface="Arial" panose="020B0604020202020204" pitchFamily="34" charset="0"/>
                <a:cs typeface="Arial" panose="020B0604020202020204" pitchFamily="34" charset="0"/>
              </a:rPr>
              <a:t>Abstract</a:t>
            </a:r>
          </a:p>
          <a:p>
            <a:r>
              <a:rPr lang="en-US" altLang="ru-RU">
                <a:latin typeface="Arial" panose="020B0604020202020204" pitchFamily="34" charset="0"/>
                <a:cs typeface="Arial" panose="020B0604020202020204" pitchFamily="34" charset="0"/>
              </a:rPr>
              <a:t>BACKGROUND:</a:t>
            </a:r>
          </a:p>
          <a:p>
            <a:r>
              <a:rPr lang="en-US" altLang="ru-RU">
                <a:latin typeface="Arial" panose="020B0604020202020204" pitchFamily="34" charset="0"/>
                <a:cs typeface="Arial" panose="020B0604020202020204" pitchFamily="34" charset="0"/>
              </a:rPr>
              <a:t>After the double-blind, placebo-controlled Systolic Hypertension in Europe (Syst-Eur) trial ended in February 1997, randomized patients were offered active study medication for a further period of observation.</a:t>
            </a:r>
          </a:p>
          <a:p>
            <a:r>
              <a:rPr lang="en-US" altLang="ru-RU">
                <a:latin typeface="Arial" panose="020B0604020202020204" pitchFamily="34" charset="0"/>
                <a:cs typeface="Arial" panose="020B0604020202020204" pitchFamily="34" charset="0"/>
              </a:rPr>
              <a:t>OBJECTIVE:</a:t>
            </a:r>
          </a:p>
          <a:p>
            <a:r>
              <a:rPr lang="en-US" altLang="ru-RU">
                <a:latin typeface="Arial" panose="020B0604020202020204" pitchFamily="34" charset="0"/>
                <a:cs typeface="Arial" panose="020B0604020202020204" pitchFamily="34" charset="0"/>
              </a:rPr>
              <a:t>To refine the estimates of the long-term effects of antihypertensive therapy on the incidence of dementia.</a:t>
            </a:r>
          </a:p>
          <a:p>
            <a:r>
              <a:rPr lang="en-US" altLang="ru-RU">
                <a:latin typeface="Arial" panose="020B0604020202020204" pitchFamily="34" charset="0"/>
                <a:cs typeface="Arial" panose="020B0604020202020204" pitchFamily="34" charset="0"/>
              </a:rPr>
              <a:t>METHODS:</a:t>
            </a:r>
          </a:p>
          <a:p>
            <a:r>
              <a:rPr lang="en-US" altLang="ru-RU">
                <a:latin typeface="Arial" panose="020B0604020202020204" pitchFamily="34" charset="0"/>
                <a:cs typeface="Arial" panose="020B0604020202020204" pitchFamily="34" charset="0"/>
              </a:rPr>
              <a:t>Eligible patients had no dementia and were at least 60 years old. Their systolic blood pressure at entry was 160 to 219 mm Hg, with diastolic blood pressure below 95 mm Hg. Antihypertensive therapy was started immediately after randomization in the active treatment group, but only after termination of the double-blind trial in the control patients. Treatment consisted of nitrendipine (10-40 mg/d), with the possible addition of enalapril maleate (5-20 mg/d), hydrochlorothiazide (12.5-25 mg/d), or both add-on drugs.</a:t>
            </a:r>
          </a:p>
          <a:p>
            <a:r>
              <a:rPr lang="en-US" altLang="ru-RU">
                <a:latin typeface="Arial" panose="020B0604020202020204" pitchFamily="34" charset="0"/>
                <a:cs typeface="Arial" panose="020B0604020202020204" pitchFamily="34" charset="0"/>
              </a:rPr>
              <a:t>RESULTS:</a:t>
            </a:r>
          </a:p>
          <a:p>
            <a:r>
              <a:rPr lang="en-US" altLang="ru-RU">
                <a:latin typeface="Arial" panose="020B0604020202020204" pitchFamily="34" charset="0"/>
                <a:cs typeface="Arial" panose="020B0604020202020204" pitchFamily="34" charset="0"/>
              </a:rPr>
              <a:t>Median follow-up increased from 2.0 years in the double-blind trial to 3.9 years overall. The incidence of dementia doubled from 32 to 64 cases, 41 of whom had Alzheimer disease. Throughout follow-up, systolic/diastolic blood pressure was 7.0/3.2 mm Hg higher in the 1417 control patients than in the 1485 subjects randomized to active treatment. At the last examination, the blood pressure difference was still 4.2/2.9 mm Hg; 48.1%, 26.4%, and 11.4% of the control patients were taking nitrendipine, enalapril, and/or hydrochlorothiazide, whereas in the active treatment group these proportions were 70.2%, 35.4%, and 18.4%, respectively. Compared with the controls, long-term antihypertensive therapy reduced the risk of dementia by 55%, from 7.4 to 3.3 cases per 1000 patient-years (43 vs 21 cases, P&lt;.001). After adjustment for sex, age, education, and entry blood pressure, the relative hazard rate associated with the use of nitrendipine was 0.38 (95% confidence interval, 0.23-0.64; P&lt;.001). Treatment of 1000 patients for 5 years can prevent 20 cases of dementia (95% confidence interval, 7-33).</a:t>
            </a:r>
          </a:p>
          <a:p>
            <a:r>
              <a:rPr lang="en-US" altLang="ru-RU">
                <a:latin typeface="Arial" panose="020B0604020202020204" pitchFamily="34" charset="0"/>
                <a:cs typeface="Arial" panose="020B0604020202020204" pitchFamily="34" charset="0"/>
              </a:rPr>
              <a:t>CONCLUSION:</a:t>
            </a:r>
          </a:p>
          <a:p>
            <a:r>
              <a:rPr lang="en-US" altLang="ru-RU">
                <a:latin typeface="Arial" panose="020B0604020202020204" pitchFamily="34" charset="0"/>
                <a:cs typeface="Arial" panose="020B0604020202020204" pitchFamily="34" charset="0"/>
              </a:rPr>
              <a:t>The extended follow-up of Syst-Eur patients reinforces the evidence that blood pressure-lowering therapy initiated with a long-acting dihydropyridine protects against dementia in older patients with sy</a:t>
            </a:r>
            <a:endParaRPr lang="ru-RU" altLang="ru-RU">
              <a:latin typeface="Arial" panose="020B0604020202020204" pitchFamily="34" charset="0"/>
              <a:cs typeface="Arial" panose="020B0604020202020204" pitchFamily="34" charset="0"/>
            </a:endParaRPr>
          </a:p>
        </p:txBody>
      </p:sp>
      <p:sp>
        <p:nvSpPr>
          <p:cNvPr id="301060"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162042-5D3E-4B59-98AC-C7A040273528}" type="slidenum">
              <a:rPr kumimoji="0" lang="ru-RU"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ru-RU" altLang="ru-RU"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39100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5C9E25-6D2C-4575-A097-65A22E827C9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8675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86755" name="Rectangle 3"/>
          <p:cNvSpPr>
            <a:spLocks noGrp="1" noChangeArrowheads="1"/>
          </p:cNvSpPr>
          <p:nvPr>
            <p:ph type="body" idx="1"/>
          </p:nvPr>
        </p:nvSpPr>
        <p:spPr>
          <a:xfrm>
            <a:off x="685800" y="4343400"/>
            <a:ext cx="5486400" cy="4114800"/>
          </a:xfrm>
        </p:spPr>
        <p:txBody>
          <a:bodyPr/>
          <a:lstStyle/>
          <a:p>
            <a:pPr>
              <a:buFont typeface="Times New Roman" charset="0"/>
              <a:buNone/>
              <a:defRPr/>
            </a:pPr>
            <a:endParaRPr lang="en-US">
              <a:ea typeface="ＭＳ Ｐゴシック" charset="0"/>
              <a:cs typeface="+mn-cs"/>
            </a:endParaRPr>
          </a:p>
        </p:txBody>
      </p:sp>
    </p:spTree>
    <p:extLst>
      <p:ext uri="{BB962C8B-B14F-4D97-AF65-F5344CB8AC3E}">
        <p14:creationId xmlns:p14="http://schemas.microsoft.com/office/powerpoint/2010/main" val="1896746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indent="0">
              <a:buNone/>
            </a:pPr>
            <a:endParaRPr lang="ru-RU" dirty="0"/>
          </a:p>
        </p:txBody>
      </p:sp>
      <p:sp>
        <p:nvSpPr>
          <p:cNvPr id="4" name="Номер слайда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2A5940-256E-4B3A-B371-C2E9C22431A9}"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4828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B50FEE-2511-4795-B56D-700B4FC159C1}"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4803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B50FEE-2511-4795-B56D-700B4FC159C1}"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0870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47500" lnSpcReduction="20000"/>
          </a:bodyPr>
          <a:lstStyle/>
          <a:p>
            <a:pPr algn="ctr"/>
            <a:r>
              <a:rPr lang="ru-RU" dirty="0"/>
              <a:t>3 уровня защиты: </a:t>
            </a:r>
          </a:p>
          <a:p>
            <a:pPr marL="342900" indent="-342900" algn="ctr">
              <a:buAutoNum type="arabicPeriod"/>
            </a:pPr>
            <a:r>
              <a:rPr lang="ru-RU" dirty="0" err="1"/>
              <a:t>Преэпителиальная</a:t>
            </a:r>
            <a:r>
              <a:rPr lang="ru-RU" dirty="0"/>
              <a:t> </a:t>
            </a:r>
          </a:p>
          <a:p>
            <a:pPr algn="ctr"/>
            <a:r>
              <a:rPr lang="ru-RU" dirty="0"/>
              <a:t>(</a:t>
            </a:r>
            <a:r>
              <a:rPr lang="ru-RU" dirty="0" err="1"/>
              <a:t>слизисто</a:t>
            </a:r>
            <a:r>
              <a:rPr lang="ru-RU" dirty="0"/>
              <a:t> </a:t>
            </a:r>
            <a:r>
              <a:rPr lang="mr-IN" dirty="0"/>
              <a:t>–</a:t>
            </a:r>
            <a:r>
              <a:rPr lang="ru-RU" dirty="0"/>
              <a:t> бикарбонатный барьер)</a:t>
            </a:r>
          </a:p>
          <a:p>
            <a:pPr algn="ctr"/>
            <a:r>
              <a:rPr lang="ru-RU" dirty="0"/>
              <a:t>2. Эпителиальная </a:t>
            </a:r>
          </a:p>
          <a:p>
            <a:pPr algn="ctr"/>
            <a:r>
              <a:rPr lang="ru-RU" dirty="0"/>
              <a:t>(слой эпителиальных клеток, </a:t>
            </a:r>
          </a:p>
          <a:p>
            <a:pPr algn="ctr"/>
            <a:r>
              <a:rPr lang="ru-RU" dirty="0"/>
              <a:t>соединённых плотными контактами)</a:t>
            </a:r>
          </a:p>
          <a:p>
            <a:pPr algn="ctr"/>
            <a:r>
              <a:rPr lang="ru-RU" dirty="0"/>
              <a:t>3. Субэпителиальная (тканевый комплекс</a:t>
            </a:r>
          </a:p>
          <a:p>
            <a:pPr algn="ctr"/>
            <a:r>
              <a:rPr lang="ru-RU" dirty="0"/>
              <a:t>клеток и матрикса собственной пластинки) </a:t>
            </a:r>
          </a:p>
          <a:p>
            <a:endParaRPr lang="ru-RU" dirty="0"/>
          </a:p>
          <a:p>
            <a:r>
              <a:rPr lang="ru-RU" dirty="0" err="1"/>
              <a:t>Ребагит</a:t>
            </a:r>
            <a:r>
              <a:rPr lang="ru-RU" baseline="0" dirty="0"/>
              <a:t> – улучшает строение плотных контактов</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err="1">
                <a:solidFill>
                  <a:schemeClr val="tx1"/>
                </a:solidFill>
                <a:effectLst/>
                <a:latin typeface="+mn-lt"/>
                <a:ea typeface="+mn-ea"/>
                <a:cs typeface="+mn-cs"/>
              </a:rPr>
              <a:t>Ребамипид</a:t>
            </a:r>
            <a:r>
              <a:rPr lang="ru-RU" sz="1200" kern="1200" dirty="0">
                <a:solidFill>
                  <a:schemeClr val="tx1"/>
                </a:solidFill>
                <a:effectLst/>
                <a:latin typeface="+mn-lt"/>
                <a:ea typeface="+mn-ea"/>
                <a:cs typeface="+mn-cs"/>
              </a:rPr>
              <a:t> обеспечивает защиту </a:t>
            </a:r>
            <a:r>
              <a:rPr lang="ru-RU" sz="1200" kern="1200" dirty="0" err="1">
                <a:solidFill>
                  <a:schemeClr val="tx1"/>
                </a:solidFill>
                <a:effectLst/>
                <a:latin typeface="+mn-lt"/>
                <a:ea typeface="+mn-ea"/>
                <a:cs typeface="+mn-cs"/>
              </a:rPr>
              <a:t>слизистои</a:t>
            </a:r>
            <a:r>
              <a:rPr lang="ru-RU" sz="1200" kern="1200" dirty="0">
                <a:solidFill>
                  <a:schemeClr val="tx1"/>
                </a:solidFill>
                <a:effectLst/>
                <a:latin typeface="+mn-lt"/>
                <a:ea typeface="+mn-ea"/>
                <a:cs typeface="+mn-cs"/>
              </a:rPr>
              <a:t>̆ оболочки желудочно-кишечного тракта благо- даря стимулированию синтеза простагландинов и ингибированию продуктов окислительного стресса, </a:t>
            </a:r>
            <a:r>
              <a:rPr lang="ru-RU" sz="1200" kern="1200" dirty="0" err="1">
                <a:solidFill>
                  <a:schemeClr val="tx1"/>
                </a:solidFill>
                <a:effectLst/>
                <a:latin typeface="+mn-lt"/>
                <a:ea typeface="+mn-ea"/>
                <a:cs typeface="+mn-cs"/>
              </a:rPr>
              <a:t>провоспалительных</a:t>
            </a:r>
            <a:r>
              <a:rPr lang="ru-RU" sz="1200" kern="1200" dirty="0">
                <a:solidFill>
                  <a:schemeClr val="tx1"/>
                </a:solidFill>
                <a:effectLst/>
                <a:latin typeface="+mn-lt"/>
                <a:ea typeface="+mn-ea"/>
                <a:cs typeface="+mn-cs"/>
              </a:rPr>
              <a:t> цитокинов и хемо- </a:t>
            </a:r>
            <a:r>
              <a:rPr lang="ru-RU" sz="1200" kern="1200" dirty="0" err="1">
                <a:solidFill>
                  <a:schemeClr val="tx1"/>
                </a:solidFill>
                <a:effectLst/>
                <a:latin typeface="+mn-lt"/>
                <a:ea typeface="+mn-ea"/>
                <a:cs typeface="+mn-cs"/>
              </a:rPr>
              <a:t>кинов</a:t>
            </a:r>
            <a:r>
              <a:rPr lang="ru-RU" sz="1200" kern="1200" dirty="0">
                <a:solidFill>
                  <a:schemeClr val="tx1"/>
                </a:solidFill>
                <a:effectLst/>
                <a:latin typeface="+mn-lt"/>
                <a:ea typeface="+mn-ea"/>
                <a:cs typeface="+mn-cs"/>
              </a:rPr>
              <a:t>. Препарат способствует улучшению </a:t>
            </a:r>
            <a:r>
              <a:rPr lang="ru-RU" sz="1200" kern="1200" dirty="0" err="1">
                <a:solidFill>
                  <a:schemeClr val="tx1"/>
                </a:solidFill>
                <a:effectLst/>
                <a:latin typeface="+mn-lt"/>
                <a:ea typeface="+mn-ea"/>
                <a:cs typeface="+mn-cs"/>
              </a:rPr>
              <a:t>кро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воснабжения</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слизистои</a:t>
            </a:r>
            <a:r>
              <a:rPr lang="ru-RU" sz="1200" kern="1200" dirty="0">
                <a:solidFill>
                  <a:schemeClr val="tx1"/>
                </a:solidFill>
                <a:effectLst/>
                <a:latin typeface="+mn-lt"/>
                <a:ea typeface="+mn-ea"/>
                <a:cs typeface="+mn-cs"/>
              </a:rPr>
              <a:t>̆ оболочки желудка, </a:t>
            </a:r>
            <a:r>
              <a:rPr lang="ru-RU" sz="1200" kern="1200" dirty="0" err="1">
                <a:solidFill>
                  <a:schemeClr val="tx1"/>
                </a:solidFill>
                <a:effectLst/>
                <a:latin typeface="+mn-lt"/>
                <a:ea typeface="+mn-ea"/>
                <a:cs typeface="+mn-cs"/>
              </a:rPr>
              <a:t>повы</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шает</a:t>
            </a:r>
            <a:r>
              <a:rPr lang="ru-RU" sz="1200" kern="1200" dirty="0">
                <a:solidFill>
                  <a:schemeClr val="tx1"/>
                </a:solidFill>
                <a:effectLst/>
                <a:latin typeface="+mn-lt"/>
                <a:ea typeface="+mn-ea"/>
                <a:cs typeface="+mn-cs"/>
              </a:rPr>
              <a:t> синтез гликопротеинов и бикарбонатов, усиливает пролиферацию эпителиальных клеток желудка </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В основе механизмов </a:t>
            </a:r>
            <a:r>
              <a:rPr lang="ru-RU" sz="1200" kern="1200" dirty="0" err="1">
                <a:solidFill>
                  <a:schemeClr val="tx1"/>
                </a:solidFill>
                <a:effectLst/>
                <a:latin typeface="+mn-lt"/>
                <a:ea typeface="+mn-ea"/>
                <a:cs typeface="+mn-cs"/>
              </a:rPr>
              <a:t>действия</a:t>
            </a:r>
            <a:r>
              <a:rPr lang="ru-RU" sz="1200" kern="1200" dirty="0">
                <a:solidFill>
                  <a:schemeClr val="tx1"/>
                </a:solidFill>
                <a:effectLst/>
                <a:latin typeface="+mn-lt"/>
                <a:ea typeface="+mn-ea"/>
                <a:cs typeface="+mn-cs"/>
              </a:rPr>
              <a:t> препарата лежит индукция синтеза эндогенных простагландинов E2 и GI2 в </a:t>
            </a:r>
            <a:r>
              <a:rPr lang="ru-RU" sz="1200" kern="1200" dirty="0" err="1">
                <a:solidFill>
                  <a:schemeClr val="tx1"/>
                </a:solidFill>
                <a:effectLst/>
                <a:latin typeface="+mn-lt"/>
                <a:ea typeface="+mn-ea"/>
                <a:cs typeface="+mn-cs"/>
              </a:rPr>
              <a:t>слизистои</a:t>
            </a:r>
            <a:r>
              <a:rPr lang="ru-RU" sz="1200" kern="1200" dirty="0">
                <a:solidFill>
                  <a:schemeClr val="tx1"/>
                </a:solidFill>
                <a:effectLst/>
                <a:latin typeface="+mn-lt"/>
                <a:ea typeface="+mn-ea"/>
                <a:cs typeface="+mn-cs"/>
              </a:rPr>
              <a:t>̆ оболочке ЖКТ, что приводит к активации ее </a:t>
            </a:r>
            <a:r>
              <a:rPr lang="ru-RU" sz="1200" kern="1200" dirty="0" err="1">
                <a:solidFill>
                  <a:schemeClr val="tx1"/>
                </a:solidFill>
                <a:effectLst/>
                <a:latin typeface="+mn-lt"/>
                <a:ea typeface="+mn-ea"/>
                <a:cs typeface="+mn-cs"/>
              </a:rPr>
              <a:t>физиологическои</a:t>
            </a:r>
            <a:r>
              <a:rPr lang="ru-RU" sz="1200" kern="1200" dirty="0">
                <a:solidFill>
                  <a:schemeClr val="tx1"/>
                </a:solidFill>
                <a:effectLst/>
                <a:latin typeface="+mn-lt"/>
                <a:ea typeface="+mn-ea"/>
                <a:cs typeface="+mn-cs"/>
              </a:rPr>
              <a:t>̆ защиты. В результате улучшается кровоток в стенках ЖКТ и усиливается пролиферация эпителиальных клеток (</a:t>
            </a:r>
            <a:r>
              <a:rPr lang="ru-RU" sz="1200" kern="1200" dirty="0" err="1">
                <a:solidFill>
                  <a:schemeClr val="tx1"/>
                </a:solidFill>
                <a:effectLst/>
                <a:latin typeface="+mn-lt"/>
                <a:ea typeface="+mn-ea"/>
                <a:cs typeface="+mn-cs"/>
              </a:rPr>
              <a:t>цитопротективныи</a:t>
            </a:r>
            <a:r>
              <a:rPr lang="ru-RU" sz="1200" kern="1200" dirty="0">
                <a:solidFill>
                  <a:schemeClr val="tx1"/>
                </a:solidFill>
                <a:effectLst/>
                <a:latin typeface="+mn-lt"/>
                <a:ea typeface="+mn-ea"/>
                <a:cs typeface="+mn-cs"/>
              </a:rPr>
              <a:t>̆ эффект), происходит подавление </a:t>
            </a:r>
            <a:r>
              <a:rPr lang="ru-RU" sz="1200" kern="1200" dirty="0" err="1">
                <a:solidFill>
                  <a:schemeClr val="tx1"/>
                </a:solidFill>
                <a:effectLst/>
                <a:latin typeface="+mn-lt"/>
                <a:ea typeface="+mn-ea"/>
                <a:cs typeface="+mn-cs"/>
              </a:rPr>
              <a:t>повышеннои</a:t>
            </a:r>
            <a:r>
              <a:rPr lang="ru-RU" sz="1200" kern="1200" dirty="0">
                <a:solidFill>
                  <a:schemeClr val="tx1"/>
                </a:solidFill>
                <a:effectLst/>
                <a:latin typeface="+mn-lt"/>
                <a:ea typeface="+mn-ea"/>
                <a:cs typeface="+mn-cs"/>
              </a:rPr>
              <a:t>̆ проницаемости </a:t>
            </a:r>
            <a:r>
              <a:rPr lang="ru-RU" sz="1200" kern="1200" dirty="0" err="1">
                <a:solidFill>
                  <a:schemeClr val="tx1"/>
                </a:solidFill>
                <a:effectLst/>
                <a:latin typeface="+mn-lt"/>
                <a:ea typeface="+mn-ea"/>
                <a:cs typeface="+mn-cs"/>
              </a:rPr>
              <a:t>слизистои</a:t>
            </a:r>
            <a:r>
              <a:rPr lang="ru-RU" sz="1200" kern="1200" dirty="0">
                <a:solidFill>
                  <a:schemeClr val="tx1"/>
                </a:solidFill>
                <a:effectLst/>
                <a:latin typeface="+mn-lt"/>
                <a:ea typeface="+mn-ea"/>
                <a:cs typeface="+mn-cs"/>
              </a:rPr>
              <a:t>̆ оболочки, выведение свободных радикалов, повышается секреция гликопротеинов </a:t>
            </a:r>
            <a:r>
              <a:rPr lang="ru-RU" sz="1200" kern="1200" dirty="0" err="1">
                <a:solidFill>
                  <a:schemeClr val="tx1"/>
                </a:solidFill>
                <a:effectLst/>
                <a:latin typeface="+mn-lt"/>
                <a:ea typeface="+mn-ea"/>
                <a:cs typeface="+mn-cs"/>
              </a:rPr>
              <a:t>желудочнои</a:t>
            </a:r>
            <a:r>
              <a:rPr lang="ru-RU" sz="1200" kern="1200" dirty="0">
                <a:solidFill>
                  <a:schemeClr val="tx1"/>
                </a:solidFill>
                <a:effectLst/>
                <a:latin typeface="+mn-lt"/>
                <a:ea typeface="+mn-ea"/>
                <a:cs typeface="+mn-cs"/>
              </a:rPr>
              <a:t>̆ слизи и реализуется противовоспалительное </a:t>
            </a:r>
            <a:r>
              <a:rPr lang="ru-RU" sz="1200" kern="1200" dirty="0" err="1">
                <a:solidFill>
                  <a:schemeClr val="tx1"/>
                </a:solidFill>
                <a:effectLst/>
                <a:latin typeface="+mn-lt"/>
                <a:ea typeface="+mn-ea"/>
                <a:cs typeface="+mn-cs"/>
              </a:rPr>
              <a:t>действие</a:t>
            </a:r>
            <a:r>
              <a:rPr lang="ru-RU"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r>
              <a:rPr lang="ru-RU" b="1" u="sng" dirty="0"/>
              <a:t>Ссылки для</a:t>
            </a:r>
            <a:r>
              <a:rPr lang="ru-RU" b="1" u="sng" baseline="0" dirty="0"/>
              <a:t> </a:t>
            </a:r>
            <a:r>
              <a:rPr lang="ru-RU" baseline="0" dirty="0"/>
              <a:t>①</a:t>
            </a:r>
          </a:p>
          <a:p>
            <a:r>
              <a:rPr lang="ru-RU" dirty="0"/>
              <a:t>1. «Противовоспалительный эффект </a:t>
            </a:r>
            <a:r>
              <a:rPr lang="ru-RU" dirty="0" err="1"/>
              <a:t>ребамипида</a:t>
            </a:r>
            <a:r>
              <a:rPr lang="ru-RU" dirty="0"/>
              <a:t> в зависимости от наличия НР у больных с хроническим эрозивным гастритом: </a:t>
            </a:r>
            <a:r>
              <a:rPr lang="ru-RU" dirty="0" err="1"/>
              <a:t>рандомизированное</a:t>
            </a:r>
            <a:r>
              <a:rPr lang="ru-RU" dirty="0"/>
              <a:t> </a:t>
            </a:r>
            <a:r>
              <a:rPr lang="ru-RU" dirty="0" err="1"/>
              <a:t>сукральфат</a:t>
            </a:r>
            <a:r>
              <a:rPr lang="ru-RU" dirty="0"/>
              <a:t>-контролируемое многоцентровое исследование </a:t>
            </a:r>
            <a:r>
              <a:rPr lang="ru-RU" dirty="0" err="1"/>
              <a:t>China</a:t>
            </a:r>
            <a:r>
              <a:rPr lang="ru-RU" dirty="0"/>
              <a:t>-STARS», </a:t>
            </a:r>
            <a:r>
              <a:rPr lang="ru-RU" dirty="0" err="1"/>
              <a:t>Du</a:t>
            </a:r>
            <a:r>
              <a:rPr lang="ru-RU" dirty="0"/>
              <a:t> </a:t>
            </a:r>
            <a:r>
              <a:rPr lang="ru-RU" dirty="0" err="1"/>
              <a:t>Y</a:t>
            </a:r>
            <a:r>
              <a:rPr lang="ru-RU" dirty="0"/>
              <a:t> </a:t>
            </a:r>
            <a:r>
              <a:rPr lang="ru-RU" dirty="0" err="1"/>
              <a:t>et</a:t>
            </a:r>
            <a:r>
              <a:rPr lang="ru-RU" dirty="0"/>
              <a:t> </a:t>
            </a:r>
            <a:r>
              <a:rPr lang="ru-RU" dirty="0" err="1"/>
              <a:t>all</a:t>
            </a:r>
            <a:r>
              <a:rPr lang="ru-RU" dirty="0"/>
              <a:t>., 2008; </a:t>
            </a:r>
            <a:r>
              <a:rPr lang="ru-RU" dirty="0" err="1"/>
              <a:t>https</a:t>
            </a:r>
            <a:r>
              <a:rPr lang="ru-RU" dirty="0"/>
              <a:t>://</a:t>
            </a:r>
            <a:r>
              <a:rPr lang="ru-RU" dirty="0" err="1"/>
              <a:t>www.ncbi.nlm.nih.gov</a:t>
            </a:r>
            <a:r>
              <a:rPr lang="ru-RU" dirty="0"/>
              <a:t>/</a:t>
            </a:r>
            <a:r>
              <a:rPr lang="ru-RU" dirty="0" err="1"/>
              <a:t>pubmed</a:t>
            </a:r>
            <a:r>
              <a:rPr lang="ru-RU" dirty="0"/>
              <a:t>/18288617</a:t>
            </a:r>
          </a:p>
          <a:p>
            <a:r>
              <a:rPr lang="ru-RU" dirty="0"/>
              <a:t>2. «Лечение </a:t>
            </a:r>
            <a:r>
              <a:rPr lang="ru-RU" dirty="0" err="1"/>
              <a:t>ребамипидом</a:t>
            </a:r>
            <a:r>
              <a:rPr lang="ru-RU" dirty="0"/>
              <a:t> активирует </a:t>
            </a:r>
            <a:r>
              <a:rPr lang="ru-RU" dirty="0" err="1"/>
              <a:t>эпидермальный</a:t>
            </a:r>
            <a:r>
              <a:rPr lang="ru-RU" dirty="0"/>
              <a:t> фактор роста путем связывания с его рецептором в нормальной и изъязвленной слизистой оболочке желудка крыс: один из механизмов  </a:t>
            </a:r>
            <a:r>
              <a:rPr lang="ru-RU" dirty="0" err="1"/>
              <a:t>язвозаживляющего</a:t>
            </a:r>
            <a:r>
              <a:rPr lang="ru-RU" dirty="0"/>
              <a:t> действия </a:t>
            </a:r>
            <a:r>
              <a:rPr lang="ru-RU" dirty="0" err="1"/>
              <a:t>ребамипида</a:t>
            </a:r>
            <a:r>
              <a:rPr lang="ru-RU" dirty="0"/>
              <a:t>» В </a:t>
            </a:r>
            <a:r>
              <a:rPr lang="ru-RU" dirty="0" err="1"/>
              <a:t>Tarnawski</a:t>
            </a:r>
            <a:r>
              <a:rPr lang="ru-RU" dirty="0"/>
              <a:t> </a:t>
            </a:r>
            <a:r>
              <a:rPr lang="ru-RU" dirty="0" err="1"/>
              <a:t>et</a:t>
            </a:r>
            <a:r>
              <a:rPr lang="ru-RU" dirty="0"/>
              <a:t> </a:t>
            </a:r>
            <a:r>
              <a:rPr lang="ru-RU" dirty="0" err="1"/>
              <a:t>all</a:t>
            </a:r>
            <a:r>
              <a:rPr lang="ru-RU" dirty="0"/>
              <a:t> 1998 </a:t>
            </a:r>
            <a:r>
              <a:rPr lang="ru-RU" dirty="0" err="1"/>
              <a:t>https</a:t>
            </a:r>
            <a:r>
              <a:rPr lang="ru-RU" dirty="0"/>
              <a:t>://</a:t>
            </a:r>
            <a:r>
              <a:rPr lang="ru-RU" dirty="0" err="1"/>
              <a:t>www.ncbi.nlm.nih.gov</a:t>
            </a:r>
            <a:r>
              <a:rPr lang="ru-RU" dirty="0"/>
              <a:t>/</a:t>
            </a:r>
            <a:r>
              <a:rPr lang="ru-RU" dirty="0" err="1"/>
              <a:t>labs</a:t>
            </a:r>
            <a:r>
              <a:rPr lang="ru-RU" dirty="0"/>
              <a:t>/</a:t>
            </a:r>
            <a:r>
              <a:rPr lang="ru-RU" dirty="0" err="1"/>
              <a:t>articles</a:t>
            </a:r>
            <a:r>
              <a:rPr lang="ru-RU" dirty="0"/>
              <a:t>/9753233/</a:t>
            </a:r>
          </a:p>
          <a:p>
            <a:r>
              <a:rPr lang="ru-RU" dirty="0"/>
              <a:t>3. «Эффект </a:t>
            </a:r>
            <a:r>
              <a:rPr lang="ru-RU" dirty="0" err="1"/>
              <a:t>ребамипида</a:t>
            </a:r>
            <a:r>
              <a:rPr lang="ru-RU" dirty="0"/>
              <a:t> на экспрессию рецептора простагландина  EP4 СОЖ  у крыс» </a:t>
            </a:r>
            <a:r>
              <a:rPr lang="ru-RU" dirty="0" err="1"/>
              <a:t>https</a:t>
            </a:r>
            <a:r>
              <a:rPr lang="ru-RU" dirty="0"/>
              <a:t>://</a:t>
            </a:r>
            <a:r>
              <a:rPr lang="ru-RU" dirty="0" err="1"/>
              <a:t>www.ncbi.nlm.nih.gov</a:t>
            </a:r>
            <a:r>
              <a:rPr lang="ru-RU" dirty="0"/>
              <a:t>/</a:t>
            </a:r>
            <a:r>
              <a:rPr lang="ru-RU" dirty="0" err="1"/>
              <a:t>pubmed</a:t>
            </a:r>
            <a:r>
              <a:rPr lang="ru-RU" dirty="0"/>
              <a:t>/10882227</a:t>
            </a:r>
          </a:p>
          <a:p>
            <a:r>
              <a:rPr lang="ru-RU" b="1" u="sng" dirty="0"/>
              <a:t>Ссылки для </a:t>
            </a:r>
            <a:r>
              <a:rPr lang="ru-RU" dirty="0"/>
              <a:t>②</a:t>
            </a:r>
          </a:p>
          <a:p>
            <a:r>
              <a:rPr lang="ru-RU" dirty="0"/>
              <a:t>1. «</a:t>
            </a:r>
            <a:r>
              <a:rPr lang="ru-RU" dirty="0" err="1"/>
              <a:t>Ребамипид</a:t>
            </a:r>
            <a:r>
              <a:rPr lang="ru-RU" dirty="0"/>
              <a:t>  оказывает защитный эффект на стабильность </a:t>
            </a:r>
            <a:r>
              <a:rPr lang="ru-RU" dirty="0" err="1"/>
              <a:t>митохондриальной</a:t>
            </a:r>
            <a:r>
              <a:rPr lang="ru-RU" dirty="0"/>
              <a:t> мембраны эпителиальных клеток желудка,  процессы перекисного окисления липидов и </a:t>
            </a:r>
            <a:r>
              <a:rPr lang="ru-RU" dirty="0" err="1"/>
              <a:t>апоптоз</a:t>
            </a:r>
            <a:r>
              <a:rPr lang="ru-RU" dirty="0"/>
              <a:t>  эпителиальных  клеток желудка при </a:t>
            </a:r>
            <a:r>
              <a:rPr lang="ru-RU" dirty="0" err="1"/>
              <a:t>индометацин</a:t>
            </a:r>
            <a:r>
              <a:rPr lang="ru-RU" dirty="0"/>
              <a:t>-индуцированном поражении желудка» </a:t>
            </a:r>
            <a:r>
              <a:rPr lang="ru-RU" dirty="0" err="1"/>
              <a:t>Nagano</a:t>
            </a:r>
            <a:r>
              <a:rPr lang="ru-RU" dirty="0"/>
              <a:t> </a:t>
            </a:r>
            <a:r>
              <a:rPr lang="ru-RU" dirty="0" err="1"/>
              <a:t>Y</a:t>
            </a:r>
            <a:r>
              <a:rPr lang="ru-RU" dirty="0"/>
              <a:t> </a:t>
            </a:r>
            <a:r>
              <a:rPr lang="ru-RU" dirty="0" err="1"/>
              <a:t>et</a:t>
            </a:r>
            <a:r>
              <a:rPr lang="ru-RU" dirty="0"/>
              <a:t> </a:t>
            </a:r>
            <a:r>
              <a:rPr lang="ru-RU" dirty="0" err="1"/>
              <a:t>all</a:t>
            </a:r>
            <a:r>
              <a:rPr lang="ru-RU" dirty="0"/>
              <a:t>., 2005 </a:t>
            </a:r>
            <a:r>
              <a:rPr lang="ru-RU" dirty="0" err="1"/>
              <a:t>https</a:t>
            </a:r>
            <a:r>
              <a:rPr lang="ru-RU" dirty="0"/>
              <a:t>://</a:t>
            </a:r>
            <a:r>
              <a:rPr lang="ru-RU" dirty="0" err="1"/>
              <a:t>www.ncbi.nlm.nih.gov</a:t>
            </a:r>
            <a:r>
              <a:rPr lang="ru-RU" dirty="0"/>
              <a:t>/</a:t>
            </a:r>
            <a:r>
              <a:rPr lang="ru-RU" dirty="0" err="1"/>
              <a:t>pubmed</a:t>
            </a:r>
            <a:r>
              <a:rPr lang="ru-RU" dirty="0"/>
              <a:t>/16184425</a:t>
            </a:r>
          </a:p>
          <a:p>
            <a:r>
              <a:rPr lang="ru-RU" dirty="0"/>
              <a:t>2. «Молекулярный анализ подавления интерлейкина-8 под </a:t>
            </a:r>
            <a:r>
              <a:rPr lang="ru-RU" dirty="0" err="1"/>
              <a:t>влинием</a:t>
            </a:r>
            <a:r>
              <a:rPr lang="ru-RU" dirty="0"/>
              <a:t> </a:t>
            </a:r>
            <a:r>
              <a:rPr lang="ru-RU" dirty="0" err="1"/>
              <a:t>ребамипида</a:t>
            </a:r>
            <a:r>
              <a:rPr lang="ru-RU" dirty="0"/>
              <a:t> у НР -положительных пациентов с раком желудка» </a:t>
            </a:r>
            <a:r>
              <a:rPr lang="ru-RU" dirty="0" err="1"/>
              <a:t>Aihara</a:t>
            </a:r>
            <a:r>
              <a:rPr lang="ru-RU" dirty="0"/>
              <a:t> </a:t>
            </a:r>
            <a:r>
              <a:rPr lang="ru-RU" dirty="0" err="1"/>
              <a:t>M</a:t>
            </a:r>
            <a:r>
              <a:rPr lang="ru-RU" dirty="0"/>
              <a:t>. </a:t>
            </a:r>
            <a:r>
              <a:rPr lang="ru-RU" dirty="0" err="1"/>
              <a:t>et</a:t>
            </a:r>
            <a:r>
              <a:rPr lang="ru-RU" dirty="0"/>
              <a:t> </a:t>
            </a:r>
            <a:r>
              <a:rPr lang="ru-RU" dirty="0" err="1"/>
              <a:t>all</a:t>
            </a:r>
            <a:r>
              <a:rPr lang="ru-RU" dirty="0"/>
              <a:t>, 1998 </a:t>
            </a:r>
            <a:r>
              <a:rPr lang="ru-RU" dirty="0" err="1"/>
              <a:t>https</a:t>
            </a:r>
            <a:r>
              <a:rPr lang="ru-RU" dirty="0"/>
              <a:t>://</a:t>
            </a:r>
            <a:r>
              <a:rPr lang="ru-RU" dirty="0" err="1"/>
              <a:t>www.ncbi.nlm.nih.gov</a:t>
            </a:r>
            <a:r>
              <a:rPr lang="ru-RU" dirty="0"/>
              <a:t>/</a:t>
            </a:r>
            <a:r>
              <a:rPr lang="ru-RU" dirty="0" err="1"/>
              <a:t>pubmed</a:t>
            </a:r>
            <a:r>
              <a:rPr lang="ru-RU" dirty="0"/>
              <a:t>/9753246</a:t>
            </a:r>
          </a:p>
          <a:p>
            <a:r>
              <a:rPr lang="ru-RU" dirty="0"/>
              <a:t>3. «Длительная терапия  </a:t>
            </a:r>
            <a:r>
              <a:rPr lang="ru-RU" dirty="0" err="1"/>
              <a:t>ребамипидом</a:t>
            </a:r>
            <a:r>
              <a:rPr lang="ru-RU" dirty="0"/>
              <a:t> улучшает течение НР-</a:t>
            </a:r>
            <a:r>
              <a:rPr lang="ru-RU" dirty="0" err="1"/>
              <a:t>ассоциированнного</a:t>
            </a:r>
            <a:r>
              <a:rPr lang="ru-RU" dirty="0"/>
              <a:t> хронического гастрита», </a:t>
            </a:r>
            <a:r>
              <a:rPr lang="ru-RU" dirty="0" err="1"/>
              <a:t>Haruma</a:t>
            </a:r>
            <a:r>
              <a:rPr lang="ru-RU" dirty="0"/>
              <a:t> </a:t>
            </a:r>
            <a:r>
              <a:rPr lang="ru-RU" dirty="0" err="1"/>
              <a:t>K.et</a:t>
            </a:r>
            <a:r>
              <a:rPr lang="ru-RU" dirty="0"/>
              <a:t> all.,2002 </a:t>
            </a:r>
            <a:r>
              <a:rPr lang="ru-RU" dirty="0" err="1"/>
              <a:t>https</a:t>
            </a:r>
            <a:r>
              <a:rPr lang="ru-RU" dirty="0"/>
              <a:t>://</a:t>
            </a:r>
            <a:r>
              <a:rPr lang="ru-RU" dirty="0" err="1"/>
              <a:t>www.ncbi.nlm.nih.gov</a:t>
            </a:r>
            <a:r>
              <a:rPr lang="ru-RU" dirty="0"/>
              <a:t>/</a:t>
            </a:r>
            <a:r>
              <a:rPr lang="ru-RU" dirty="0" err="1"/>
              <a:t>pubmed</a:t>
            </a:r>
            <a:r>
              <a:rPr lang="ru-RU" dirty="0"/>
              <a:t>/11991622</a:t>
            </a:r>
          </a:p>
          <a:p>
            <a:r>
              <a:rPr lang="ru-RU" dirty="0"/>
              <a:t>4. «Обзорная статья: </a:t>
            </a:r>
            <a:r>
              <a:rPr lang="ru-RU" dirty="0" err="1"/>
              <a:t>ребамипид</a:t>
            </a:r>
            <a:r>
              <a:rPr lang="ru-RU" dirty="0"/>
              <a:t> и пищеварительный </a:t>
            </a:r>
            <a:r>
              <a:rPr lang="ru-RU" dirty="0" err="1"/>
              <a:t>эпителиальноый</a:t>
            </a:r>
            <a:r>
              <a:rPr lang="ru-RU" dirty="0"/>
              <a:t> барьер». </a:t>
            </a:r>
            <a:r>
              <a:rPr lang="ru-RU" dirty="0" err="1"/>
              <a:t>Matysiak-Budnik</a:t>
            </a:r>
            <a:r>
              <a:rPr lang="ru-RU" dirty="0"/>
              <a:t> </a:t>
            </a:r>
            <a:r>
              <a:rPr lang="ru-RU" dirty="0" err="1"/>
              <a:t>T</a:t>
            </a:r>
            <a:r>
              <a:rPr lang="ru-RU" dirty="0"/>
              <a:t> / </a:t>
            </a:r>
            <a:r>
              <a:rPr lang="ru-RU" dirty="0" err="1"/>
              <a:t>et</a:t>
            </a:r>
            <a:r>
              <a:rPr lang="ru-RU" dirty="0"/>
              <a:t> </a:t>
            </a:r>
            <a:r>
              <a:rPr lang="ru-RU" dirty="0" err="1"/>
              <a:t>all</a:t>
            </a:r>
            <a:r>
              <a:rPr lang="ru-RU" dirty="0"/>
              <a:t> ., 2003 </a:t>
            </a:r>
            <a:r>
              <a:rPr lang="ru-RU" dirty="0" err="1"/>
              <a:t>http</a:t>
            </a:r>
            <a:r>
              <a:rPr lang="ru-RU" dirty="0"/>
              <a:t>://</a:t>
            </a:r>
            <a:r>
              <a:rPr lang="ru-RU" dirty="0" err="1"/>
              <a:t>europepmc.org</a:t>
            </a:r>
            <a:r>
              <a:rPr lang="ru-RU" dirty="0"/>
              <a:t>/</a:t>
            </a:r>
            <a:r>
              <a:rPr lang="ru-RU" dirty="0" err="1"/>
              <a:t>abstract</a:t>
            </a:r>
            <a:r>
              <a:rPr lang="ru-RU" dirty="0"/>
              <a:t>/</a:t>
            </a:r>
            <a:r>
              <a:rPr lang="ru-RU" dirty="0" err="1"/>
              <a:t>med</a:t>
            </a:r>
            <a:r>
              <a:rPr lang="ru-RU" dirty="0"/>
              <a:t>/12925141</a:t>
            </a:r>
          </a:p>
          <a:p>
            <a:r>
              <a:rPr lang="ru-RU" b="1" dirty="0"/>
              <a:t>Ссылки для </a:t>
            </a:r>
            <a:r>
              <a:rPr lang="ru-RU" dirty="0"/>
              <a:t>③</a:t>
            </a:r>
          </a:p>
          <a:p>
            <a:r>
              <a:rPr lang="ru-RU" dirty="0"/>
              <a:t>1.«Профилактическое действие </a:t>
            </a:r>
            <a:r>
              <a:rPr lang="ru-RU" dirty="0" err="1"/>
              <a:t>ребамипида</a:t>
            </a:r>
            <a:r>
              <a:rPr lang="ru-RU" dirty="0"/>
              <a:t> при аспирин-индуцированных поражениях желудка и при  нарушениях комплекса контактов между клетками (</a:t>
            </a:r>
            <a:r>
              <a:rPr lang="ru-RU" dirty="0" err="1"/>
              <a:t>zonula</a:t>
            </a:r>
            <a:r>
              <a:rPr lang="ru-RU" dirty="0"/>
              <a:t> </a:t>
            </a:r>
            <a:r>
              <a:rPr lang="ru-RU" dirty="0" err="1"/>
              <a:t>occludens</a:t>
            </a:r>
            <a:r>
              <a:rPr lang="ru-RU" dirty="0"/>
              <a:t>)» </a:t>
            </a:r>
            <a:r>
              <a:rPr lang="ru-RU" dirty="0" err="1"/>
              <a:t>Suzuki</a:t>
            </a:r>
            <a:r>
              <a:rPr lang="ru-RU" dirty="0"/>
              <a:t> </a:t>
            </a:r>
            <a:r>
              <a:rPr lang="ru-RU" dirty="0" err="1"/>
              <a:t>T</a:t>
            </a:r>
            <a:r>
              <a:rPr lang="ru-RU" dirty="0"/>
              <a:t> </a:t>
            </a:r>
            <a:r>
              <a:rPr lang="ru-RU" dirty="0" err="1"/>
              <a:t>et</a:t>
            </a:r>
            <a:r>
              <a:rPr lang="ru-RU" dirty="0"/>
              <a:t> </a:t>
            </a:r>
            <a:r>
              <a:rPr lang="ru-RU" dirty="0" err="1"/>
              <a:t>all</a:t>
            </a:r>
            <a:r>
              <a:rPr lang="ru-RU" dirty="0"/>
              <a:t>, 2008</a:t>
            </a:r>
          </a:p>
          <a:p>
            <a:r>
              <a:rPr lang="ru-RU" dirty="0" err="1"/>
              <a:t>https</a:t>
            </a:r>
            <a:r>
              <a:rPr lang="ru-RU" dirty="0"/>
              <a:t>://</a:t>
            </a:r>
            <a:r>
              <a:rPr lang="ru-RU" dirty="0" err="1"/>
              <a:t>www.ncbi.nlm.nih.gov</a:t>
            </a:r>
            <a:r>
              <a:rPr lang="ru-RU" dirty="0"/>
              <a:t>/</a:t>
            </a:r>
            <a:r>
              <a:rPr lang="ru-RU" dirty="0" err="1"/>
              <a:t>pubmed</a:t>
            </a:r>
            <a:r>
              <a:rPr lang="ru-RU" dirty="0"/>
              <a:t>/18360096</a:t>
            </a:r>
          </a:p>
          <a:p>
            <a:r>
              <a:rPr lang="ru-RU" dirty="0"/>
              <a:t>2. «</a:t>
            </a:r>
            <a:r>
              <a:rPr lang="ru-RU" dirty="0" err="1"/>
              <a:t>Ребамипид</a:t>
            </a:r>
            <a:r>
              <a:rPr lang="ru-RU" dirty="0"/>
              <a:t> способствует регенерации аспирин-индуцированного повреждения СО тонкого кишечника через накопление β-</a:t>
            </a:r>
            <a:r>
              <a:rPr lang="ru-RU" dirty="0" err="1"/>
              <a:t>катенина</a:t>
            </a:r>
            <a:r>
              <a:rPr lang="ru-RU" dirty="0"/>
              <a:t>» </a:t>
            </a:r>
            <a:r>
              <a:rPr lang="ru-RU" dirty="0" err="1"/>
              <a:t>Lai</a:t>
            </a:r>
            <a:r>
              <a:rPr lang="ru-RU" dirty="0"/>
              <a:t> </a:t>
            </a:r>
            <a:r>
              <a:rPr lang="ru-RU" dirty="0" err="1"/>
              <a:t>Y</a:t>
            </a:r>
            <a:r>
              <a:rPr lang="ru-RU" dirty="0"/>
              <a:t>.  et.all.,2015. </a:t>
            </a:r>
            <a:r>
              <a:rPr lang="ru-RU" dirty="0" err="1"/>
              <a:t>http</a:t>
            </a:r>
            <a:r>
              <a:rPr lang="ru-RU" dirty="0"/>
              <a:t>://</a:t>
            </a:r>
            <a:r>
              <a:rPr lang="ru-RU" dirty="0" err="1"/>
              <a:t>journals.plos.org</a:t>
            </a:r>
            <a:r>
              <a:rPr lang="ru-RU" dirty="0"/>
              <a:t>/</a:t>
            </a:r>
            <a:r>
              <a:rPr lang="ru-RU" dirty="0" err="1"/>
              <a:t>plosone</a:t>
            </a:r>
            <a:r>
              <a:rPr lang="ru-RU" dirty="0"/>
              <a:t>/</a:t>
            </a:r>
            <a:r>
              <a:rPr lang="ru-RU" dirty="0" err="1"/>
              <a:t>article?id</a:t>
            </a:r>
            <a:r>
              <a:rPr lang="ru-RU" dirty="0"/>
              <a:t>=10.1371/journal.pone.0132031#references</a:t>
            </a:r>
          </a:p>
          <a:p>
            <a:r>
              <a:rPr lang="ru-RU" b="1" dirty="0"/>
              <a:t>Ссылки для </a:t>
            </a:r>
            <a:r>
              <a:rPr lang="ru-RU" dirty="0"/>
              <a:t>④</a:t>
            </a:r>
          </a:p>
          <a:p>
            <a:r>
              <a:rPr lang="ru-RU" dirty="0"/>
              <a:t>«Влияние </a:t>
            </a:r>
            <a:r>
              <a:rPr lang="ru-RU" dirty="0" err="1"/>
              <a:t>ребамипида</a:t>
            </a:r>
            <a:r>
              <a:rPr lang="ru-RU" dirty="0"/>
              <a:t> на содержание </a:t>
            </a:r>
            <a:r>
              <a:rPr lang="ru-RU" dirty="0" err="1"/>
              <a:t>гликозаминогликанов</a:t>
            </a:r>
            <a:r>
              <a:rPr lang="ru-RU" dirty="0"/>
              <a:t> в язвах желудка крыс». </a:t>
            </a:r>
            <a:r>
              <a:rPr lang="ru-RU" dirty="0" err="1"/>
              <a:t>Song</a:t>
            </a:r>
            <a:r>
              <a:rPr lang="ru-RU" dirty="0"/>
              <a:t> DU </a:t>
            </a:r>
            <a:r>
              <a:rPr lang="ru-RU" dirty="0" err="1"/>
              <a:t>et</a:t>
            </a:r>
            <a:r>
              <a:rPr lang="ru-RU" dirty="0"/>
              <a:t> </a:t>
            </a:r>
            <a:r>
              <a:rPr lang="ru-RU" dirty="0" err="1"/>
              <a:t>all</a:t>
            </a:r>
            <a:r>
              <a:rPr lang="ru-RU" dirty="0"/>
              <a:t>., 1998</a:t>
            </a:r>
          </a:p>
          <a:p>
            <a:r>
              <a:rPr lang="ru-RU" dirty="0" err="1"/>
              <a:t>https</a:t>
            </a:r>
            <a:r>
              <a:rPr lang="ru-RU" dirty="0"/>
              <a:t>://</a:t>
            </a:r>
            <a:r>
              <a:rPr lang="ru-RU" dirty="0" err="1"/>
              <a:t>www.ncbi.nlm.nih.gov</a:t>
            </a:r>
            <a:r>
              <a:rPr lang="ru-RU" dirty="0"/>
              <a:t>/</a:t>
            </a:r>
            <a:r>
              <a:rPr lang="ru-RU" dirty="0" err="1"/>
              <a:t>pubmed</a:t>
            </a:r>
            <a:r>
              <a:rPr lang="ru-RU" dirty="0"/>
              <a:t>/9794153</a:t>
            </a:r>
          </a:p>
          <a:p>
            <a:r>
              <a:rPr lang="ru-RU" b="1" dirty="0"/>
              <a:t>Ссылки для </a:t>
            </a:r>
            <a:r>
              <a:rPr lang="ru-RU" dirty="0"/>
              <a:t>⑤</a:t>
            </a:r>
          </a:p>
          <a:p>
            <a:r>
              <a:rPr lang="ru-RU" dirty="0"/>
              <a:t>1.«Влияние </a:t>
            </a:r>
            <a:r>
              <a:rPr lang="ru-RU" dirty="0" err="1"/>
              <a:t>ребамипида</a:t>
            </a:r>
            <a:r>
              <a:rPr lang="ru-RU" dirty="0"/>
              <a:t>, на адгезию НР эпителиальных клетках желудка». </a:t>
            </a:r>
            <a:r>
              <a:rPr lang="en-US" dirty="0"/>
              <a:t>Hayashi S et all, 1998</a:t>
            </a:r>
          </a:p>
          <a:p>
            <a:r>
              <a:rPr lang="en-US" dirty="0"/>
              <a:t>http://</a:t>
            </a:r>
            <a:r>
              <a:rPr lang="en-US" dirty="0" err="1"/>
              <a:t>aac.asm.org</a:t>
            </a:r>
            <a:r>
              <a:rPr lang="en-US" dirty="0"/>
              <a:t>/content/42/8/1895.long</a:t>
            </a:r>
          </a:p>
          <a:p>
            <a:r>
              <a:rPr lang="en-US" dirty="0"/>
              <a:t>2. «</a:t>
            </a:r>
            <a:r>
              <a:rPr lang="ru-RU" dirty="0" err="1"/>
              <a:t>Ребамипид</a:t>
            </a:r>
            <a:r>
              <a:rPr lang="ru-RU" dirty="0"/>
              <a:t> предотвращает активацию  нейтрофилов при инфекции НР», </a:t>
            </a:r>
            <a:r>
              <a:rPr lang="en-US" dirty="0"/>
              <a:t>Yoshida N. et all., 1996</a:t>
            </a:r>
          </a:p>
          <a:p>
            <a:r>
              <a:rPr lang="en-US" dirty="0"/>
              <a:t>https://</a:t>
            </a:r>
            <a:r>
              <a:rPr lang="en-US" dirty="0" err="1"/>
              <a:t>www.ncbi.nlm.nih.gov</a:t>
            </a:r>
            <a:r>
              <a:rPr lang="en-US" dirty="0"/>
              <a:t>/</a:t>
            </a:r>
            <a:r>
              <a:rPr lang="en-US" dirty="0" err="1"/>
              <a:t>pubmed</a:t>
            </a:r>
            <a:r>
              <a:rPr lang="en-US" dirty="0"/>
              <a:t>/8654144</a:t>
            </a:r>
          </a:p>
          <a:p>
            <a:r>
              <a:rPr lang="en-US" dirty="0"/>
              <a:t>3. «</a:t>
            </a:r>
            <a:r>
              <a:rPr lang="ru-RU" dirty="0" err="1"/>
              <a:t>Ребамипид</a:t>
            </a:r>
            <a:r>
              <a:rPr lang="ru-RU" dirty="0"/>
              <a:t> снижает восприимчивость слизистой оболочки желудка  кс </a:t>
            </a:r>
            <a:r>
              <a:rPr lang="ru-RU" dirty="0" err="1"/>
              <a:t>ислото</a:t>
            </a:r>
            <a:r>
              <a:rPr lang="ru-RU" dirty="0"/>
              <a:t>-индуцированными повреждениями  у крыс  путем ингибирования активации нейтрофилов», </a:t>
            </a:r>
            <a:r>
              <a:rPr lang="en-US" dirty="0"/>
              <a:t>Harada N., 2005</a:t>
            </a:r>
          </a:p>
          <a:p>
            <a:r>
              <a:rPr lang="en-US" dirty="0"/>
              <a:t>https://</a:t>
            </a:r>
            <a:r>
              <a:rPr lang="en-US" dirty="0" err="1"/>
              <a:t>www.ncbi.nlm.nih.gov</a:t>
            </a:r>
            <a:r>
              <a:rPr lang="en-US" dirty="0"/>
              <a:t>/</a:t>
            </a:r>
            <a:r>
              <a:rPr lang="en-US" dirty="0" err="1"/>
              <a:t>pubmed</a:t>
            </a:r>
            <a:r>
              <a:rPr lang="en-US" dirty="0"/>
              <a:t>/16184422</a:t>
            </a:r>
            <a:endParaRPr lang="ru-RU" dirty="0"/>
          </a:p>
          <a:p>
            <a:endParaRPr lang="ru-RU" dirty="0"/>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a:effectLst/>
            </a:endParaRPr>
          </a:p>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B9D780-589F-43D5-993A-C911CD38907F}"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926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B8B75C08-9C30-3D4E-BF43-5D7AE7CF3751}" type="datetimeFigureOut">
              <a:rPr lang="ru-RU" smtClean="0"/>
              <a:pPr/>
              <a:t>29.05.2019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5ADC2E7-51F8-5D4A-9265-A22041950DA3}" type="slidenum">
              <a:rPr lang="ru-RU" smtClean="0"/>
              <a:pPr/>
              <a:t>‹#›</a:t>
            </a:fld>
            <a:endParaRPr lang="ru-RU"/>
          </a:p>
        </p:txBody>
      </p:sp>
    </p:spTree>
    <p:extLst>
      <p:ext uri="{BB962C8B-B14F-4D97-AF65-F5344CB8AC3E}">
        <p14:creationId xmlns:p14="http://schemas.microsoft.com/office/powerpoint/2010/main" val="1100020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8B75C08-9C30-3D4E-BF43-5D7AE7CF3751}" type="datetimeFigureOut">
              <a:rPr lang="ru-RU" smtClean="0"/>
              <a:pPr/>
              <a:t>29.05.2019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5ADC2E7-51F8-5D4A-9265-A22041950DA3}" type="slidenum">
              <a:rPr lang="ru-RU" smtClean="0"/>
              <a:pPr/>
              <a:t>‹#›</a:t>
            </a:fld>
            <a:endParaRPr lang="ru-RU"/>
          </a:p>
        </p:txBody>
      </p:sp>
    </p:spTree>
    <p:extLst>
      <p:ext uri="{BB962C8B-B14F-4D97-AF65-F5344CB8AC3E}">
        <p14:creationId xmlns:p14="http://schemas.microsoft.com/office/powerpoint/2010/main" val="1934937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 загол.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8B75C08-9C30-3D4E-BF43-5D7AE7CF3751}" type="datetimeFigureOut">
              <a:rPr lang="ru-RU" smtClean="0"/>
              <a:pPr/>
              <a:t>29.05.2019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5ADC2E7-51F8-5D4A-9265-A22041950DA3}" type="slidenum">
              <a:rPr lang="ru-RU" smtClean="0"/>
              <a:pPr/>
              <a:t>‹#›</a:t>
            </a:fld>
            <a:endParaRPr lang="ru-RU"/>
          </a:p>
        </p:txBody>
      </p:sp>
    </p:spTree>
    <p:extLst>
      <p:ext uri="{BB962C8B-B14F-4D97-AF65-F5344CB8AC3E}">
        <p14:creationId xmlns:p14="http://schemas.microsoft.com/office/powerpoint/2010/main" val="1153897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p:spTree>
      <p:nvGrpSpPr>
        <p:cNvPr id="1" name=""/>
        <p:cNvGrpSpPr/>
        <p:nvPr/>
      </p:nvGrpSpPr>
      <p:grpSpPr>
        <a:xfrm>
          <a:off x="0" y="0"/>
          <a:ext cx="0" cy="0"/>
          <a:chOff x="0" y="0"/>
          <a:chExt cx="0" cy="0"/>
        </a:xfrm>
      </p:grpSpPr>
      <p:sp>
        <p:nvSpPr>
          <p:cNvPr id="3112" name="Rectangle 40"/>
          <p:cNvSpPr>
            <a:spLocks noGrp="1" noChangeArrowheads="1"/>
          </p:cNvSpPr>
          <p:nvPr>
            <p:ph type="subTitle" sz="quarter" idx="1" hasCustomPrompt="1"/>
          </p:nvPr>
        </p:nvSpPr>
        <p:spPr>
          <a:xfrm>
            <a:off x="817034" y="3609977"/>
            <a:ext cx="9935633" cy="574516"/>
          </a:xfrm>
          <a:prstGeom prst="rect">
            <a:avLst/>
          </a:prstGeom>
          <a:extLs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lvl1pPr marL="0" indent="0">
              <a:spcBef>
                <a:spcPct val="20000"/>
              </a:spcBef>
              <a:buFont typeface="Wingdings" pitchFamily="2" charset="2"/>
              <a:buNone/>
              <a:defRPr sz="3733">
                <a:solidFill>
                  <a:schemeClr val="tx1">
                    <a:lumMod val="65000"/>
                    <a:lumOff val="35000"/>
                  </a:schemeClr>
                </a:solidFill>
              </a:defRPr>
            </a:lvl1pPr>
          </a:lstStyle>
          <a:p>
            <a:pPr lvl="0"/>
            <a:r>
              <a:rPr lang="en-GB" noProof="0" dirty="0"/>
              <a:t>Click to edit Master subtitle text</a:t>
            </a:r>
          </a:p>
        </p:txBody>
      </p:sp>
      <p:sp>
        <p:nvSpPr>
          <p:cNvPr id="3" name="Title 2"/>
          <p:cNvSpPr>
            <a:spLocks noGrp="1"/>
          </p:cNvSpPr>
          <p:nvPr>
            <p:ph type="title" hasCustomPrompt="1"/>
          </p:nvPr>
        </p:nvSpPr>
        <p:spPr>
          <a:xfrm>
            <a:off x="817034" y="2645414"/>
            <a:ext cx="9935633" cy="656591"/>
          </a:xfrm>
        </p:spPr>
        <p:txBody>
          <a:bodyPr wrap="square">
            <a:spAutoFit/>
          </a:bodyPr>
          <a:lstStyle>
            <a:lvl1pPr>
              <a:defRPr sz="4267"/>
            </a:lvl1pPr>
          </a:lstStyle>
          <a:p>
            <a:r>
              <a:rPr lang="en-GB" noProof="0" dirty="0"/>
              <a:t>Click to edit Master title text</a:t>
            </a:r>
          </a:p>
        </p:txBody>
      </p:sp>
      <p:sp>
        <p:nvSpPr>
          <p:cNvPr id="5" name="Line 38"/>
          <p:cNvSpPr>
            <a:spLocks noChangeShapeType="1"/>
          </p:cNvSpPr>
          <p:nvPr userDrawn="1"/>
        </p:nvSpPr>
        <p:spPr bwMode="auto">
          <a:xfrm flipV="1">
            <a:off x="814917" y="3422651"/>
            <a:ext cx="11377083" cy="3175"/>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50000"/>
              </a:spcBef>
              <a:spcAft>
                <a:spcPct val="0"/>
              </a:spcAft>
            </a:pPr>
            <a:endParaRPr lang="en-US" sz="2400">
              <a:solidFill>
                <a:srgbClr val="000000"/>
              </a:solidFill>
            </a:endParaRPr>
          </a:p>
        </p:txBody>
      </p:sp>
      <p:pic>
        <p:nvPicPr>
          <p:cNvPr id="7" name="Picture 2" descr="\\nas-mainz\Projekte_vertraulich\Bayer\17-0612_Fischer_CI-Redesign\vom Kunden\Bayer_Cross_2017_on-Screen_RGB_170630.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gray">
          <a:xfrm>
            <a:off x="10896533" y="344849"/>
            <a:ext cx="960416"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6761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hapter divider">
    <p:spTree>
      <p:nvGrpSpPr>
        <p:cNvPr id="1" name=""/>
        <p:cNvGrpSpPr/>
        <p:nvPr/>
      </p:nvGrpSpPr>
      <p:grpSpPr>
        <a:xfrm>
          <a:off x="0" y="0"/>
          <a:ext cx="0" cy="0"/>
          <a:chOff x="0" y="0"/>
          <a:chExt cx="0" cy="0"/>
        </a:xfrm>
      </p:grpSpPr>
      <p:sp>
        <p:nvSpPr>
          <p:cNvPr id="3112" name="Rectangle 40"/>
          <p:cNvSpPr>
            <a:spLocks noGrp="1" noChangeArrowheads="1"/>
          </p:cNvSpPr>
          <p:nvPr>
            <p:ph type="subTitle" sz="quarter" idx="1" hasCustomPrompt="1"/>
          </p:nvPr>
        </p:nvSpPr>
        <p:spPr>
          <a:xfrm>
            <a:off x="817035" y="3609975"/>
            <a:ext cx="9935632" cy="492443"/>
          </a:xfrm>
          <a:prstGeom prst="rect">
            <a:avLst/>
          </a:prstGeom>
          <a:extLs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lvl1pPr marL="0" indent="0">
              <a:spcBef>
                <a:spcPct val="20000"/>
              </a:spcBef>
              <a:buFont typeface="Wingdings" pitchFamily="2" charset="2"/>
              <a:buNone/>
              <a:defRPr sz="3200">
                <a:solidFill>
                  <a:schemeClr val="tx1">
                    <a:lumMod val="65000"/>
                    <a:lumOff val="35000"/>
                  </a:schemeClr>
                </a:solidFill>
              </a:defRPr>
            </a:lvl1pPr>
          </a:lstStyle>
          <a:p>
            <a:pPr lvl="0"/>
            <a:r>
              <a:rPr lang="en-GB" noProof="0" dirty="0"/>
              <a:t>Click to edit Master subtitle text</a:t>
            </a:r>
          </a:p>
        </p:txBody>
      </p:sp>
      <p:sp>
        <p:nvSpPr>
          <p:cNvPr id="3" name="Title 2"/>
          <p:cNvSpPr>
            <a:spLocks noGrp="1"/>
          </p:cNvSpPr>
          <p:nvPr>
            <p:ph type="title" hasCustomPrompt="1"/>
          </p:nvPr>
        </p:nvSpPr>
        <p:spPr>
          <a:xfrm>
            <a:off x="817033" y="2727489"/>
            <a:ext cx="9935633" cy="574516"/>
          </a:xfrm>
        </p:spPr>
        <p:txBody>
          <a:bodyPr wrap="square">
            <a:spAutoFit/>
          </a:bodyPr>
          <a:lstStyle>
            <a:lvl1pPr>
              <a:defRPr sz="3733"/>
            </a:lvl1pPr>
          </a:lstStyle>
          <a:p>
            <a:r>
              <a:rPr lang="en-GB" noProof="0" dirty="0"/>
              <a:t>Click to edit Master title text</a:t>
            </a:r>
            <a:endParaRPr lang="en-GB" dirty="0"/>
          </a:p>
        </p:txBody>
      </p:sp>
      <p:sp>
        <p:nvSpPr>
          <p:cNvPr id="5" name="Line 38"/>
          <p:cNvSpPr>
            <a:spLocks noChangeShapeType="1"/>
          </p:cNvSpPr>
          <p:nvPr userDrawn="1"/>
        </p:nvSpPr>
        <p:spPr bwMode="auto">
          <a:xfrm flipV="1">
            <a:off x="814917" y="3422651"/>
            <a:ext cx="11377083" cy="3175"/>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50000"/>
              </a:spcBef>
              <a:spcAft>
                <a:spcPct val="0"/>
              </a:spcAft>
            </a:pPr>
            <a:endParaRPr lang="en-US" sz="2400">
              <a:solidFill>
                <a:srgbClr val="000000"/>
              </a:solidFill>
            </a:endParaRPr>
          </a:p>
        </p:txBody>
      </p:sp>
    </p:spTree>
    <p:extLst>
      <p:ext uri="{BB962C8B-B14F-4D97-AF65-F5344CB8AC3E}">
        <p14:creationId xmlns:p14="http://schemas.microsoft.com/office/powerpoint/2010/main" val="1251507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816001" y="436253"/>
            <a:ext cx="11041567" cy="574516"/>
          </a:xfrm>
        </p:spPr>
        <p:txBody>
          <a:bodyPr/>
          <a:lstStyle/>
          <a:p>
            <a:r>
              <a:rPr lang="en-GB" noProof="0" dirty="0"/>
              <a:t>Click to edit Master title text</a:t>
            </a:r>
          </a:p>
        </p:txBody>
      </p:sp>
      <p:sp>
        <p:nvSpPr>
          <p:cNvPr id="7" name="Content Placeholder 6"/>
          <p:cNvSpPr>
            <a:spLocks noGrp="1"/>
          </p:cNvSpPr>
          <p:nvPr>
            <p:ph sz="quarter" idx="10" hasCustomPrompt="1"/>
          </p:nvPr>
        </p:nvSpPr>
        <p:spPr>
          <a:xfrm>
            <a:off x="814918" y="1376363"/>
            <a:ext cx="11042649" cy="48609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378628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ub-headline + Content">
    <p:spTree>
      <p:nvGrpSpPr>
        <p:cNvPr id="1" name=""/>
        <p:cNvGrpSpPr/>
        <p:nvPr/>
      </p:nvGrpSpPr>
      <p:grpSpPr>
        <a:xfrm>
          <a:off x="0" y="0"/>
          <a:ext cx="0" cy="0"/>
          <a:chOff x="0" y="0"/>
          <a:chExt cx="0" cy="0"/>
        </a:xfrm>
      </p:grpSpPr>
      <p:sp>
        <p:nvSpPr>
          <p:cNvPr id="6" name="Rectangle 40"/>
          <p:cNvSpPr>
            <a:spLocks noGrp="1" noChangeArrowheads="1"/>
          </p:cNvSpPr>
          <p:nvPr>
            <p:ph type="subTitle" sz="quarter" idx="1" hasCustomPrompt="1"/>
          </p:nvPr>
        </p:nvSpPr>
        <p:spPr>
          <a:xfrm>
            <a:off x="817035" y="1376774"/>
            <a:ext cx="11040533" cy="396391"/>
          </a:xfrm>
          <a:prstGeom prst="rect">
            <a:avLst/>
          </a:prstGeom>
          <a:extLst>
            <a:ext uri="{91240B29-F687-4F45-9708-019B960494DF}">
              <a14:hiddenLine xmlns:a14="http://schemas.microsoft.com/office/drawing/2010/main" w="9525" algn="ctr">
                <a:solidFill>
                  <a:schemeClr val="tx1"/>
                </a:solidFill>
                <a:miter lim="800000"/>
                <a:headEnd/>
                <a:tailEnd/>
              </a14:hiddenLine>
            </a:ext>
          </a:extLst>
        </p:spPr>
        <p:txBody>
          <a:bodyPr>
            <a:noAutofit/>
          </a:bodyPr>
          <a:lstStyle>
            <a:lvl1pPr marL="0" indent="0">
              <a:spcBef>
                <a:spcPts val="800"/>
              </a:spcBef>
              <a:buFont typeface="Wingdings" pitchFamily="2" charset="2"/>
              <a:buNone/>
              <a:defRPr sz="2667" b="1">
                <a:solidFill>
                  <a:schemeClr val="tx1">
                    <a:lumMod val="65000"/>
                    <a:lumOff val="35000"/>
                  </a:schemeClr>
                </a:solidFill>
              </a:defRPr>
            </a:lvl1pPr>
          </a:lstStyle>
          <a:p>
            <a:pPr lvl="0"/>
            <a:r>
              <a:rPr lang="en-GB" noProof="0" dirty="0"/>
              <a:t>Click to edit Master subtitle text</a:t>
            </a:r>
          </a:p>
        </p:txBody>
      </p:sp>
      <p:sp>
        <p:nvSpPr>
          <p:cNvPr id="9" name="Content Placeholder 8"/>
          <p:cNvSpPr>
            <a:spLocks noGrp="1"/>
          </p:cNvSpPr>
          <p:nvPr>
            <p:ph sz="quarter" idx="19" hasCustomPrompt="1"/>
          </p:nvPr>
        </p:nvSpPr>
        <p:spPr>
          <a:xfrm>
            <a:off x="817035" y="1824375"/>
            <a:ext cx="11040533" cy="4412913"/>
          </a:xfrm>
          <a:prstGeom prst="rect">
            <a:avLst/>
          </a:prstGeom>
        </p:spPr>
        <p:txBody>
          <a:bodyPr/>
          <a:lstStyle>
            <a:lvl1pPr>
              <a:defRPr>
                <a:solidFill>
                  <a:schemeClr val="tx1">
                    <a:lumMod val="65000"/>
                    <a:lumOff val="35000"/>
                  </a:schemeClr>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Title 9"/>
          <p:cNvSpPr>
            <a:spLocks noGrp="1"/>
          </p:cNvSpPr>
          <p:nvPr>
            <p:ph type="title" hasCustomPrompt="1"/>
          </p:nvPr>
        </p:nvSpPr>
        <p:spPr>
          <a:xfrm>
            <a:off x="816001" y="436253"/>
            <a:ext cx="11041567" cy="574516"/>
          </a:xfrm>
        </p:spPr>
        <p:txBody>
          <a:bodyPr/>
          <a:lstStyle/>
          <a:p>
            <a:r>
              <a:rPr lang="en-GB" noProof="0" dirty="0"/>
              <a:t>Click to edit Master title text</a:t>
            </a:r>
            <a:endParaRPr lang="en-GB" dirty="0"/>
          </a:p>
        </p:txBody>
      </p:sp>
    </p:spTree>
    <p:extLst>
      <p:ext uri="{BB962C8B-B14F-4D97-AF65-F5344CB8AC3E}">
        <p14:creationId xmlns:p14="http://schemas.microsoft.com/office/powerpoint/2010/main" val="15812970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Contents">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GB" noProof="0" dirty="0"/>
              <a:t>Click to edit Master title text</a:t>
            </a:r>
            <a:endParaRPr lang="en-GB" dirty="0"/>
          </a:p>
        </p:txBody>
      </p:sp>
      <p:sp>
        <p:nvSpPr>
          <p:cNvPr id="6" name="Content Placeholder 5"/>
          <p:cNvSpPr>
            <a:spLocks noGrp="1"/>
          </p:cNvSpPr>
          <p:nvPr>
            <p:ph sz="quarter" idx="21" hasCustomPrompt="1"/>
          </p:nvPr>
        </p:nvSpPr>
        <p:spPr>
          <a:xfrm>
            <a:off x="817032" y="1376773"/>
            <a:ext cx="5376000" cy="4860516"/>
          </a:xfrm>
        </p:spPr>
        <p:txBody>
          <a:bodyPr/>
          <a:lstStyle>
            <a:lvl1pPr>
              <a:defRPr>
                <a:solidFill>
                  <a:schemeClr val="tx1">
                    <a:lumMod val="65000"/>
                    <a:lumOff val="35000"/>
                  </a:schemeClr>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Content Placeholder 5"/>
          <p:cNvSpPr>
            <a:spLocks noGrp="1"/>
          </p:cNvSpPr>
          <p:nvPr>
            <p:ph sz="quarter" idx="22" hasCustomPrompt="1"/>
          </p:nvPr>
        </p:nvSpPr>
        <p:spPr>
          <a:xfrm>
            <a:off x="6480640" y="1376773"/>
            <a:ext cx="5376000" cy="4860516"/>
          </a:xfrm>
        </p:spPr>
        <p:txBody>
          <a:bodyPr/>
          <a:lstStyle>
            <a:lvl1pPr>
              <a:defRPr>
                <a:solidFill>
                  <a:schemeClr val="tx1">
                    <a:lumMod val="65000"/>
                    <a:lumOff val="35000"/>
                  </a:schemeClr>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8530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b-Headline + 2 Contents">
    <p:spTree>
      <p:nvGrpSpPr>
        <p:cNvPr id="1" name=""/>
        <p:cNvGrpSpPr/>
        <p:nvPr/>
      </p:nvGrpSpPr>
      <p:grpSpPr>
        <a:xfrm>
          <a:off x="0" y="0"/>
          <a:ext cx="0" cy="0"/>
          <a:chOff x="0" y="0"/>
          <a:chExt cx="0" cy="0"/>
        </a:xfrm>
      </p:grpSpPr>
      <p:sp>
        <p:nvSpPr>
          <p:cNvPr id="8" name="Content Placeholder 7"/>
          <p:cNvSpPr>
            <a:spLocks noGrp="1"/>
          </p:cNvSpPr>
          <p:nvPr>
            <p:ph sz="quarter" idx="22" hasCustomPrompt="1"/>
          </p:nvPr>
        </p:nvSpPr>
        <p:spPr>
          <a:xfrm>
            <a:off x="817032" y="1825200"/>
            <a:ext cx="5376000" cy="4412088"/>
          </a:xfrm>
        </p:spPr>
        <p:txBody>
          <a:bodyPr/>
          <a:lstStyle>
            <a:lvl1pPr>
              <a:defRPr sz="2667">
                <a:solidFill>
                  <a:schemeClr val="tx1">
                    <a:lumMod val="65000"/>
                    <a:lumOff val="35000"/>
                  </a:schemeClr>
                </a:solidFill>
              </a:defRPr>
            </a:lvl1pPr>
            <a:lvl2pPr>
              <a:defRPr sz="2400"/>
            </a:lvl2pPr>
            <a:lvl3pPr>
              <a:defRPr sz="2133"/>
            </a:lvl3pPr>
            <a:lvl4pPr>
              <a:defRPr sz="2133"/>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Content Placeholder 7"/>
          <p:cNvSpPr>
            <a:spLocks noGrp="1"/>
          </p:cNvSpPr>
          <p:nvPr>
            <p:ph sz="quarter" idx="23" hasCustomPrompt="1"/>
          </p:nvPr>
        </p:nvSpPr>
        <p:spPr>
          <a:xfrm>
            <a:off x="6480640" y="1825200"/>
            <a:ext cx="5376000" cy="4412088"/>
          </a:xfrm>
        </p:spPr>
        <p:txBody>
          <a:bodyPr/>
          <a:lstStyle>
            <a:lvl1pPr>
              <a:defRPr sz="2667">
                <a:solidFill>
                  <a:schemeClr val="tx1">
                    <a:lumMod val="65000"/>
                    <a:lumOff val="35000"/>
                  </a:schemeClr>
                </a:solidFill>
              </a:defRPr>
            </a:lvl1pPr>
            <a:lvl2pPr>
              <a:defRPr sz="2400"/>
            </a:lvl2pPr>
            <a:lvl3pPr>
              <a:defRPr sz="2133"/>
            </a:lvl3pPr>
            <a:lvl4pPr>
              <a:defRPr sz="2133"/>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hasCustomPrompt="1"/>
          </p:nvPr>
        </p:nvSpPr>
        <p:spPr/>
        <p:txBody>
          <a:bodyPr/>
          <a:lstStyle/>
          <a:p>
            <a:r>
              <a:rPr lang="en-GB" noProof="0" dirty="0"/>
              <a:t>Click to edit Master title text</a:t>
            </a:r>
            <a:endParaRPr lang="en-GB" dirty="0"/>
          </a:p>
        </p:txBody>
      </p:sp>
      <p:sp>
        <p:nvSpPr>
          <p:cNvPr id="7" name="Rectangle 40"/>
          <p:cNvSpPr>
            <a:spLocks noGrp="1" noChangeArrowheads="1"/>
          </p:cNvSpPr>
          <p:nvPr>
            <p:ph type="subTitle" sz="quarter" idx="1" hasCustomPrompt="1"/>
          </p:nvPr>
        </p:nvSpPr>
        <p:spPr>
          <a:xfrm>
            <a:off x="817035" y="1376774"/>
            <a:ext cx="11040533" cy="396391"/>
          </a:xfrm>
          <a:prstGeom prst="rect">
            <a:avLst/>
          </a:prstGeom>
          <a:extLst>
            <a:ext uri="{91240B29-F687-4F45-9708-019B960494DF}">
              <a14:hiddenLine xmlns:a14="http://schemas.microsoft.com/office/drawing/2010/main" w="9525" algn="ctr">
                <a:solidFill>
                  <a:schemeClr val="tx1"/>
                </a:solidFill>
                <a:miter lim="800000"/>
                <a:headEnd/>
                <a:tailEnd/>
              </a14:hiddenLine>
            </a:ext>
          </a:extLst>
        </p:spPr>
        <p:txBody>
          <a:bodyPr>
            <a:noAutofit/>
          </a:bodyPr>
          <a:lstStyle>
            <a:lvl1pPr marL="0" indent="0">
              <a:spcBef>
                <a:spcPts val="800"/>
              </a:spcBef>
              <a:buFont typeface="Wingdings" pitchFamily="2" charset="2"/>
              <a:buNone/>
              <a:defRPr sz="2667" b="1">
                <a:solidFill>
                  <a:schemeClr val="tx1">
                    <a:lumMod val="65000"/>
                    <a:lumOff val="35000"/>
                  </a:schemeClr>
                </a:solidFill>
              </a:defRPr>
            </a:lvl1pPr>
          </a:lstStyle>
          <a:p>
            <a:pPr lvl="0"/>
            <a:r>
              <a:rPr lang="en-GB" noProof="0" dirty="0"/>
              <a:t>Click to edit Master subtitle text</a:t>
            </a:r>
          </a:p>
        </p:txBody>
      </p:sp>
    </p:spTree>
    <p:extLst>
      <p:ext uri="{BB962C8B-B14F-4D97-AF65-F5344CB8AC3E}">
        <p14:creationId xmlns:p14="http://schemas.microsoft.com/office/powerpoint/2010/main" val="1682244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GB" noProof="0" dirty="0"/>
              <a:t>Click to edit Master title text</a:t>
            </a:r>
            <a:endParaRPr lang="en-GB" dirty="0"/>
          </a:p>
        </p:txBody>
      </p:sp>
    </p:spTree>
    <p:extLst>
      <p:ext uri="{BB962C8B-B14F-4D97-AF65-F5344CB8AC3E}">
        <p14:creationId xmlns:p14="http://schemas.microsoft.com/office/powerpoint/2010/main" val="14403239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text</a:t>
            </a:r>
            <a:endParaRPr lang="en-GB" dirty="0"/>
          </a:p>
        </p:txBody>
      </p:sp>
      <p:sp>
        <p:nvSpPr>
          <p:cNvPr id="3" name="Rectangle 40"/>
          <p:cNvSpPr>
            <a:spLocks noGrp="1" noChangeArrowheads="1"/>
          </p:cNvSpPr>
          <p:nvPr>
            <p:ph type="subTitle" sz="quarter" idx="1" hasCustomPrompt="1"/>
          </p:nvPr>
        </p:nvSpPr>
        <p:spPr>
          <a:xfrm>
            <a:off x="817035" y="1376774"/>
            <a:ext cx="11040533" cy="396391"/>
          </a:xfrm>
          <a:prstGeom prst="rect">
            <a:avLst/>
          </a:prstGeom>
          <a:extLst>
            <a:ext uri="{91240B29-F687-4F45-9708-019B960494DF}">
              <a14:hiddenLine xmlns:a14="http://schemas.microsoft.com/office/drawing/2010/main" w="9525" algn="ctr">
                <a:solidFill>
                  <a:schemeClr val="tx1"/>
                </a:solidFill>
                <a:miter lim="800000"/>
                <a:headEnd/>
                <a:tailEnd/>
              </a14:hiddenLine>
            </a:ext>
          </a:extLst>
        </p:spPr>
        <p:txBody>
          <a:bodyPr>
            <a:noAutofit/>
          </a:bodyPr>
          <a:lstStyle>
            <a:lvl1pPr marL="0" indent="0">
              <a:spcBef>
                <a:spcPts val="800"/>
              </a:spcBef>
              <a:buFont typeface="Wingdings" pitchFamily="2" charset="2"/>
              <a:buNone/>
              <a:defRPr sz="2667" b="1">
                <a:solidFill>
                  <a:schemeClr val="tx1">
                    <a:lumMod val="65000"/>
                    <a:lumOff val="35000"/>
                  </a:schemeClr>
                </a:solidFill>
              </a:defRPr>
            </a:lvl1pPr>
          </a:lstStyle>
          <a:p>
            <a:pPr lvl="0"/>
            <a:r>
              <a:rPr lang="en-GB" noProof="0" dirty="0"/>
              <a:t>Click to edit Master subtitle text</a:t>
            </a:r>
          </a:p>
        </p:txBody>
      </p:sp>
    </p:spTree>
    <p:extLst>
      <p:ext uri="{BB962C8B-B14F-4D97-AF65-F5344CB8AC3E}">
        <p14:creationId xmlns:p14="http://schemas.microsoft.com/office/powerpoint/2010/main" val="3053809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8B75C08-9C30-3D4E-BF43-5D7AE7CF3751}" type="datetimeFigureOut">
              <a:rPr lang="ru-RU" smtClean="0"/>
              <a:pPr/>
              <a:t>29.05.2019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5ADC2E7-51F8-5D4A-9265-A22041950DA3}" type="slidenum">
              <a:rPr lang="ru-RU" smtClean="0"/>
              <a:pPr/>
              <a:t>‹#›</a:t>
            </a:fld>
            <a:endParaRPr lang="ru-RU"/>
          </a:p>
        </p:txBody>
      </p:sp>
    </p:spTree>
    <p:extLst>
      <p:ext uri="{BB962C8B-B14F-4D97-AF65-F5344CB8AC3E}">
        <p14:creationId xmlns:p14="http://schemas.microsoft.com/office/powerpoint/2010/main" val="17093123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767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text</a:t>
            </a:r>
            <a:endParaRPr lang="en-GB" dirty="0"/>
          </a:p>
        </p:txBody>
      </p:sp>
      <p:sp>
        <p:nvSpPr>
          <p:cNvPr id="5" name="Table Placeholder 4"/>
          <p:cNvSpPr>
            <a:spLocks noGrp="1"/>
          </p:cNvSpPr>
          <p:nvPr>
            <p:ph type="tbl" sz="quarter" idx="11" hasCustomPrompt="1"/>
          </p:nvPr>
        </p:nvSpPr>
        <p:spPr>
          <a:xfrm>
            <a:off x="816001" y="1376773"/>
            <a:ext cx="11041567" cy="4860516"/>
          </a:xfrm>
        </p:spPr>
        <p:txBody>
          <a:bodyPr/>
          <a:lstStyle>
            <a:lvl1pPr>
              <a:defRPr>
                <a:solidFill>
                  <a:schemeClr val="tx1">
                    <a:lumMod val="65000"/>
                    <a:lumOff val="35000"/>
                  </a:schemeClr>
                </a:solidFill>
              </a:defRPr>
            </a:lvl1pPr>
          </a:lstStyle>
          <a:p>
            <a:r>
              <a:rPr lang="hu-HU" noProof="0" dirty="0"/>
              <a:t>C</a:t>
            </a:r>
            <a:r>
              <a:rPr lang="en-US" noProof="0" dirty="0"/>
              <a:t>lick on the icon</a:t>
            </a:r>
            <a:r>
              <a:rPr lang="hu-HU" noProof="0" dirty="0"/>
              <a:t> t</a:t>
            </a:r>
            <a:r>
              <a:rPr lang="en-US" noProof="0" dirty="0"/>
              <a:t>o insert a table</a:t>
            </a:r>
            <a:endParaRPr lang="en-GB" noProof="0" dirty="0"/>
          </a:p>
        </p:txBody>
      </p:sp>
    </p:spTree>
    <p:extLst>
      <p:ext uri="{BB962C8B-B14F-4D97-AF65-F5344CB8AC3E}">
        <p14:creationId xmlns:p14="http://schemas.microsoft.com/office/powerpoint/2010/main" val="7426309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ubtitle and 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text</a:t>
            </a:r>
            <a:endParaRPr lang="en-GB" dirty="0"/>
          </a:p>
        </p:txBody>
      </p:sp>
      <p:sp>
        <p:nvSpPr>
          <p:cNvPr id="5" name="Table Placeholder 4"/>
          <p:cNvSpPr>
            <a:spLocks noGrp="1"/>
          </p:cNvSpPr>
          <p:nvPr>
            <p:ph type="tbl" sz="quarter" idx="11" hasCustomPrompt="1"/>
          </p:nvPr>
        </p:nvSpPr>
        <p:spPr>
          <a:xfrm>
            <a:off x="816001" y="1825200"/>
            <a:ext cx="11041567" cy="4365288"/>
          </a:xfrm>
        </p:spPr>
        <p:txBody>
          <a:bodyPr/>
          <a:lstStyle>
            <a:lvl1pPr>
              <a:defRPr>
                <a:solidFill>
                  <a:schemeClr val="tx1">
                    <a:lumMod val="65000"/>
                    <a:lumOff val="35000"/>
                  </a:schemeClr>
                </a:solidFill>
              </a:defRPr>
            </a:lvl1pPr>
          </a:lstStyle>
          <a:p>
            <a:r>
              <a:rPr lang="hu-HU" noProof="0" dirty="0"/>
              <a:t>C</a:t>
            </a:r>
            <a:r>
              <a:rPr lang="en-US" noProof="0" dirty="0"/>
              <a:t>lick on the icon</a:t>
            </a:r>
            <a:r>
              <a:rPr lang="hu-HU" noProof="0" dirty="0"/>
              <a:t> t</a:t>
            </a:r>
            <a:r>
              <a:rPr lang="en-US" noProof="0" dirty="0"/>
              <a:t>o insert a table</a:t>
            </a:r>
            <a:endParaRPr lang="en-GB" noProof="0" dirty="0"/>
          </a:p>
        </p:txBody>
      </p:sp>
      <p:sp>
        <p:nvSpPr>
          <p:cNvPr id="4" name="Rectangle 40"/>
          <p:cNvSpPr>
            <a:spLocks noGrp="1" noChangeArrowheads="1"/>
          </p:cNvSpPr>
          <p:nvPr>
            <p:ph type="subTitle" sz="quarter" idx="1" hasCustomPrompt="1"/>
          </p:nvPr>
        </p:nvSpPr>
        <p:spPr>
          <a:xfrm>
            <a:off x="817035" y="1376774"/>
            <a:ext cx="11040533" cy="396391"/>
          </a:xfrm>
          <a:prstGeom prst="rect">
            <a:avLst/>
          </a:prstGeom>
          <a:extLst>
            <a:ext uri="{91240B29-F687-4F45-9708-019B960494DF}">
              <a14:hiddenLine xmlns:a14="http://schemas.microsoft.com/office/drawing/2010/main" w="9525" algn="ctr">
                <a:solidFill>
                  <a:schemeClr val="tx1"/>
                </a:solidFill>
                <a:miter lim="800000"/>
                <a:headEnd/>
                <a:tailEnd/>
              </a14:hiddenLine>
            </a:ext>
          </a:extLst>
        </p:spPr>
        <p:txBody>
          <a:bodyPr>
            <a:noAutofit/>
          </a:bodyPr>
          <a:lstStyle>
            <a:lvl1pPr marL="0" indent="0">
              <a:spcBef>
                <a:spcPts val="800"/>
              </a:spcBef>
              <a:buFont typeface="Wingdings" pitchFamily="2" charset="2"/>
              <a:buNone/>
              <a:defRPr sz="2667" b="1">
                <a:solidFill>
                  <a:schemeClr val="tx1">
                    <a:lumMod val="65000"/>
                    <a:lumOff val="35000"/>
                  </a:schemeClr>
                </a:solidFill>
              </a:defRPr>
            </a:lvl1pPr>
          </a:lstStyle>
          <a:p>
            <a:pPr lvl="0"/>
            <a:r>
              <a:rPr lang="en-GB" noProof="0" dirty="0"/>
              <a:t>Click to edit Master subtitle text</a:t>
            </a:r>
          </a:p>
        </p:txBody>
      </p:sp>
    </p:spTree>
    <p:extLst>
      <p:ext uri="{BB962C8B-B14F-4D97-AF65-F5344CB8AC3E}">
        <p14:creationId xmlns:p14="http://schemas.microsoft.com/office/powerpoint/2010/main" val="14948894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Table and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dirty="0"/>
              <a:t>Click to edit Master title text</a:t>
            </a:r>
            <a:endParaRPr lang="en-GB" dirty="0"/>
          </a:p>
        </p:txBody>
      </p:sp>
      <p:sp>
        <p:nvSpPr>
          <p:cNvPr id="6" name="Content Placeholder 5"/>
          <p:cNvSpPr>
            <a:spLocks noGrp="1"/>
          </p:cNvSpPr>
          <p:nvPr>
            <p:ph sz="quarter" idx="16" hasCustomPrompt="1"/>
          </p:nvPr>
        </p:nvSpPr>
        <p:spPr>
          <a:xfrm>
            <a:off x="817033" y="3744000"/>
            <a:ext cx="11040535" cy="2493288"/>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able Placeholder 2"/>
          <p:cNvSpPr>
            <a:spLocks noGrp="1"/>
          </p:cNvSpPr>
          <p:nvPr>
            <p:ph type="tbl" sz="quarter" idx="18" hasCustomPrompt="1"/>
          </p:nvPr>
        </p:nvSpPr>
        <p:spPr>
          <a:xfrm>
            <a:off x="814918" y="1376773"/>
            <a:ext cx="11042649" cy="2268537"/>
          </a:xfrm>
        </p:spPr>
        <p:txBody>
          <a:bodyPr/>
          <a:lstStyle>
            <a:lvl1pPr>
              <a:defRPr sz="2400">
                <a:solidFill>
                  <a:schemeClr val="tx1">
                    <a:lumMod val="65000"/>
                    <a:lumOff val="35000"/>
                  </a:schemeClr>
                </a:solidFill>
              </a:defRPr>
            </a:lvl1pPr>
          </a:lstStyle>
          <a:p>
            <a:r>
              <a:rPr lang="hu-HU" noProof="0" dirty="0"/>
              <a:t>C</a:t>
            </a:r>
            <a:r>
              <a:rPr lang="en-US" noProof="0" dirty="0"/>
              <a:t>lick on the icon</a:t>
            </a:r>
            <a:r>
              <a:rPr lang="hu-HU" noProof="0" dirty="0"/>
              <a:t> t</a:t>
            </a:r>
            <a:r>
              <a:rPr lang="en-US" noProof="0" dirty="0"/>
              <a:t>o insert a table</a:t>
            </a:r>
            <a:endParaRPr lang="en-GB" noProof="0" dirty="0"/>
          </a:p>
        </p:txBody>
      </p:sp>
    </p:spTree>
    <p:extLst>
      <p:ext uri="{BB962C8B-B14F-4D97-AF65-F5344CB8AC3E}">
        <p14:creationId xmlns:p14="http://schemas.microsoft.com/office/powerpoint/2010/main" val="5451663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ubtitle, Table and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dirty="0"/>
              <a:t>Click to edit Master title text</a:t>
            </a:r>
            <a:endParaRPr lang="en-GB" dirty="0"/>
          </a:p>
        </p:txBody>
      </p:sp>
      <p:sp>
        <p:nvSpPr>
          <p:cNvPr id="6" name="Content Placeholder 5"/>
          <p:cNvSpPr>
            <a:spLocks noGrp="1"/>
          </p:cNvSpPr>
          <p:nvPr>
            <p:ph sz="quarter" idx="16" hasCustomPrompt="1"/>
          </p:nvPr>
        </p:nvSpPr>
        <p:spPr>
          <a:xfrm>
            <a:off x="817033" y="3744000"/>
            <a:ext cx="11040535" cy="2493288"/>
          </a:xfrm>
        </p:spPr>
        <p:txBody>
          <a:bodyPr/>
          <a:lstStyle>
            <a:lvl1pPr>
              <a:defRPr>
                <a:solidFill>
                  <a:schemeClr val="tx1">
                    <a:lumMod val="65000"/>
                    <a:lumOff val="35000"/>
                  </a:schemeClr>
                </a:solidFill>
              </a:defRPr>
            </a:lvl1pPr>
            <a:lvl2pPr>
              <a:defRPr>
                <a:solidFill>
                  <a:schemeClr val="tx1">
                    <a:lumMod val="65000"/>
                    <a:lumOff val="35000"/>
                  </a:schemeClr>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able Placeholder 2"/>
          <p:cNvSpPr>
            <a:spLocks noGrp="1"/>
          </p:cNvSpPr>
          <p:nvPr>
            <p:ph type="tbl" sz="quarter" idx="18" hasCustomPrompt="1"/>
          </p:nvPr>
        </p:nvSpPr>
        <p:spPr>
          <a:xfrm>
            <a:off x="814918" y="1825200"/>
            <a:ext cx="11042649" cy="1763712"/>
          </a:xfrm>
        </p:spPr>
        <p:txBody>
          <a:bodyPr/>
          <a:lstStyle>
            <a:lvl1pPr>
              <a:defRPr sz="2400">
                <a:solidFill>
                  <a:schemeClr val="tx1">
                    <a:lumMod val="65000"/>
                    <a:lumOff val="35000"/>
                  </a:schemeClr>
                </a:solidFill>
              </a:defRPr>
            </a:lvl1pPr>
          </a:lstStyle>
          <a:p>
            <a:r>
              <a:rPr lang="hu-HU" noProof="0" dirty="0"/>
              <a:t>C</a:t>
            </a:r>
            <a:r>
              <a:rPr lang="en-US" noProof="0" dirty="0"/>
              <a:t>lick on the icon</a:t>
            </a:r>
            <a:r>
              <a:rPr lang="hu-HU" noProof="0" dirty="0"/>
              <a:t> t</a:t>
            </a:r>
            <a:r>
              <a:rPr lang="en-US" noProof="0" dirty="0"/>
              <a:t>o insert a table</a:t>
            </a:r>
            <a:endParaRPr lang="en-GB" noProof="0" dirty="0"/>
          </a:p>
        </p:txBody>
      </p:sp>
      <p:sp>
        <p:nvSpPr>
          <p:cNvPr id="5" name="Rectangle 40"/>
          <p:cNvSpPr>
            <a:spLocks noGrp="1" noChangeArrowheads="1"/>
          </p:cNvSpPr>
          <p:nvPr>
            <p:ph type="subTitle" sz="quarter" idx="1" hasCustomPrompt="1"/>
          </p:nvPr>
        </p:nvSpPr>
        <p:spPr>
          <a:xfrm>
            <a:off x="817035" y="1376774"/>
            <a:ext cx="11040533" cy="396391"/>
          </a:xfrm>
          <a:prstGeom prst="rect">
            <a:avLst/>
          </a:prstGeom>
          <a:extLst>
            <a:ext uri="{91240B29-F687-4F45-9708-019B960494DF}">
              <a14:hiddenLine xmlns:a14="http://schemas.microsoft.com/office/drawing/2010/main" w="9525" algn="ctr">
                <a:solidFill>
                  <a:schemeClr val="tx1"/>
                </a:solidFill>
                <a:miter lim="800000"/>
                <a:headEnd/>
                <a:tailEnd/>
              </a14:hiddenLine>
            </a:ext>
          </a:extLst>
        </p:spPr>
        <p:txBody>
          <a:bodyPr>
            <a:noAutofit/>
          </a:bodyPr>
          <a:lstStyle>
            <a:lvl1pPr marL="0" indent="0">
              <a:spcBef>
                <a:spcPts val="800"/>
              </a:spcBef>
              <a:buFont typeface="Wingdings" pitchFamily="2" charset="2"/>
              <a:buNone/>
              <a:defRPr sz="2667" b="1">
                <a:solidFill>
                  <a:schemeClr val="tx1">
                    <a:lumMod val="65000"/>
                    <a:lumOff val="35000"/>
                  </a:schemeClr>
                </a:solidFill>
              </a:defRPr>
            </a:lvl1pPr>
          </a:lstStyle>
          <a:p>
            <a:pPr lvl="0"/>
            <a:r>
              <a:rPr lang="en-GB" noProof="0" dirty="0"/>
              <a:t>Click to edit Master subtitle text</a:t>
            </a:r>
          </a:p>
        </p:txBody>
      </p:sp>
    </p:spTree>
    <p:extLst>
      <p:ext uri="{BB962C8B-B14F-4D97-AF65-F5344CB8AC3E}">
        <p14:creationId xmlns:p14="http://schemas.microsoft.com/office/powerpoint/2010/main" val="20948264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ontent and 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text</a:t>
            </a:r>
            <a:endParaRPr lang="en-GB" dirty="0"/>
          </a:p>
        </p:txBody>
      </p:sp>
      <p:sp>
        <p:nvSpPr>
          <p:cNvPr id="3" name="Content Placeholder 5"/>
          <p:cNvSpPr>
            <a:spLocks noGrp="1"/>
          </p:cNvSpPr>
          <p:nvPr>
            <p:ph sz="quarter" idx="16" hasCustomPrompt="1"/>
          </p:nvPr>
        </p:nvSpPr>
        <p:spPr>
          <a:xfrm>
            <a:off x="817033" y="1376773"/>
            <a:ext cx="11040535" cy="2268599"/>
          </a:xfrm>
        </p:spPr>
        <p:txBody>
          <a:bodyPr/>
          <a:lstStyle>
            <a:lvl1pPr>
              <a:defRPr>
                <a:solidFill>
                  <a:schemeClr val="tx1">
                    <a:lumMod val="65000"/>
                    <a:lumOff val="35000"/>
                  </a:schemeClr>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able Placeholder 2"/>
          <p:cNvSpPr>
            <a:spLocks noGrp="1"/>
          </p:cNvSpPr>
          <p:nvPr>
            <p:ph type="tbl" sz="quarter" idx="18" hasCustomPrompt="1"/>
          </p:nvPr>
        </p:nvSpPr>
        <p:spPr>
          <a:xfrm>
            <a:off x="814918" y="3744000"/>
            <a:ext cx="11042649" cy="2493288"/>
          </a:xfrm>
        </p:spPr>
        <p:txBody>
          <a:bodyPr/>
          <a:lstStyle>
            <a:lvl1pPr>
              <a:defRPr sz="2400">
                <a:solidFill>
                  <a:schemeClr val="tx1">
                    <a:lumMod val="65000"/>
                    <a:lumOff val="35000"/>
                  </a:schemeClr>
                </a:solidFill>
              </a:defRPr>
            </a:lvl1pPr>
          </a:lstStyle>
          <a:p>
            <a:r>
              <a:rPr lang="hu-HU" noProof="0" dirty="0"/>
              <a:t>C</a:t>
            </a:r>
            <a:r>
              <a:rPr lang="en-US" noProof="0" dirty="0"/>
              <a:t>lick on the icon</a:t>
            </a:r>
            <a:r>
              <a:rPr lang="hu-HU" noProof="0" dirty="0"/>
              <a:t> t</a:t>
            </a:r>
            <a:r>
              <a:rPr lang="en-US" noProof="0" dirty="0"/>
              <a:t>o insert a table</a:t>
            </a:r>
            <a:endParaRPr lang="en-GB" noProof="0" dirty="0"/>
          </a:p>
        </p:txBody>
      </p:sp>
    </p:spTree>
    <p:extLst>
      <p:ext uri="{BB962C8B-B14F-4D97-AF65-F5344CB8AC3E}">
        <p14:creationId xmlns:p14="http://schemas.microsoft.com/office/powerpoint/2010/main" val="5307996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ubtitle, Content and 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text</a:t>
            </a:r>
            <a:endParaRPr lang="en-GB" dirty="0"/>
          </a:p>
        </p:txBody>
      </p:sp>
      <p:sp>
        <p:nvSpPr>
          <p:cNvPr id="3" name="Content Placeholder 5"/>
          <p:cNvSpPr>
            <a:spLocks noGrp="1"/>
          </p:cNvSpPr>
          <p:nvPr>
            <p:ph sz="quarter" idx="16" hasCustomPrompt="1"/>
          </p:nvPr>
        </p:nvSpPr>
        <p:spPr>
          <a:xfrm>
            <a:off x="817033" y="1825201"/>
            <a:ext cx="11040535" cy="1764121"/>
          </a:xfrm>
        </p:spPr>
        <p:txBody>
          <a:bodyPr/>
          <a:lstStyle>
            <a:lvl1pPr>
              <a:defRPr>
                <a:solidFill>
                  <a:schemeClr val="tx1">
                    <a:lumMod val="65000"/>
                    <a:lumOff val="35000"/>
                  </a:schemeClr>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able Placeholder 2"/>
          <p:cNvSpPr>
            <a:spLocks noGrp="1"/>
          </p:cNvSpPr>
          <p:nvPr>
            <p:ph type="tbl" sz="quarter" idx="18" hasCustomPrompt="1"/>
          </p:nvPr>
        </p:nvSpPr>
        <p:spPr>
          <a:xfrm>
            <a:off x="814918" y="3744000"/>
            <a:ext cx="11042649" cy="2493288"/>
          </a:xfrm>
        </p:spPr>
        <p:txBody>
          <a:bodyPr/>
          <a:lstStyle>
            <a:lvl1pPr>
              <a:defRPr sz="2400">
                <a:solidFill>
                  <a:schemeClr val="tx1">
                    <a:lumMod val="65000"/>
                    <a:lumOff val="35000"/>
                  </a:schemeClr>
                </a:solidFill>
              </a:defRPr>
            </a:lvl1pPr>
          </a:lstStyle>
          <a:p>
            <a:r>
              <a:rPr lang="hu-HU" noProof="0" dirty="0"/>
              <a:t>C</a:t>
            </a:r>
            <a:r>
              <a:rPr lang="en-US" noProof="0" dirty="0"/>
              <a:t>lick on the icon</a:t>
            </a:r>
            <a:r>
              <a:rPr lang="hu-HU" noProof="0" dirty="0"/>
              <a:t> t</a:t>
            </a:r>
            <a:r>
              <a:rPr lang="en-US" noProof="0" dirty="0"/>
              <a:t>o insert a table</a:t>
            </a:r>
            <a:endParaRPr lang="en-GB" noProof="0" dirty="0"/>
          </a:p>
        </p:txBody>
      </p:sp>
      <p:sp>
        <p:nvSpPr>
          <p:cNvPr id="6" name="Rectangle 40"/>
          <p:cNvSpPr>
            <a:spLocks noGrp="1" noChangeArrowheads="1"/>
          </p:cNvSpPr>
          <p:nvPr>
            <p:ph type="subTitle" sz="quarter" idx="1" hasCustomPrompt="1"/>
          </p:nvPr>
        </p:nvSpPr>
        <p:spPr>
          <a:xfrm>
            <a:off x="817035" y="1376774"/>
            <a:ext cx="11040533" cy="396391"/>
          </a:xfrm>
          <a:prstGeom prst="rect">
            <a:avLst/>
          </a:prstGeom>
          <a:extLst>
            <a:ext uri="{91240B29-F687-4F45-9708-019B960494DF}">
              <a14:hiddenLine xmlns:a14="http://schemas.microsoft.com/office/drawing/2010/main" w="9525" algn="ctr">
                <a:solidFill>
                  <a:schemeClr val="tx1"/>
                </a:solidFill>
                <a:miter lim="800000"/>
                <a:headEnd/>
                <a:tailEnd/>
              </a14:hiddenLine>
            </a:ext>
          </a:extLst>
        </p:spPr>
        <p:txBody>
          <a:bodyPr>
            <a:noAutofit/>
          </a:bodyPr>
          <a:lstStyle>
            <a:lvl1pPr marL="0" indent="0">
              <a:spcBef>
                <a:spcPts val="800"/>
              </a:spcBef>
              <a:buFont typeface="Wingdings" pitchFamily="2" charset="2"/>
              <a:buNone/>
              <a:defRPr sz="2667" b="1">
                <a:solidFill>
                  <a:schemeClr val="tx1">
                    <a:lumMod val="65000"/>
                    <a:lumOff val="35000"/>
                  </a:schemeClr>
                </a:solidFill>
              </a:defRPr>
            </a:lvl1pPr>
          </a:lstStyle>
          <a:p>
            <a:pPr lvl="0"/>
            <a:r>
              <a:rPr lang="en-GB" noProof="0" dirty="0"/>
              <a:t>Click to edit Master subtitle text</a:t>
            </a:r>
          </a:p>
        </p:txBody>
      </p:sp>
    </p:spTree>
    <p:extLst>
      <p:ext uri="{BB962C8B-B14F-4D97-AF65-F5344CB8AC3E}">
        <p14:creationId xmlns:p14="http://schemas.microsoft.com/office/powerpoint/2010/main" val="2134045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dirty="0"/>
              <a:t>Click to edit Master title text</a:t>
            </a:r>
            <a:endParaRPr lang="en-GB" dirty="0"/>
          </a:p>
        </p:txBody>
      </p:sp>
      <p:sp>
        <p:nvSpPr>
          <p:cNvPr id="6" name="Content Placeholder 5"/>
          <p:cNvSpPr>
            <a:spLocks noGrp="1"/>
          </p:cNvSpPr>
          <p:nvPr>
            <p:ph sz="quarter" idx="16" hasCustomPrompt="1"/>
          </p:nvPr>
        </p:nvSpPr>
        <p:spPr>
          <a:xfrm>
            <a:off x="817033" y="3744000"/>
            <a:ext cx="11040535" cy="2493288"/>
          </a:xfrm>
        </p:spPr>
        <p:txBody>
          <a:bodyPr/>
          <a:lstStyle>
            <a:lvl1pPr>
              <a:defRPr>
                <a:solidFill>
                  <a:schemeClr val="tx1">
                    <a:lumMod val="65000"/>
                    <a:lumOff val="35000"/>
                  </a:schemeClr>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Content Placeholder 5"/>
          <p:cNvSpPr>
            <a:spLocks noGrp="1"/>
          </p:cNvSpPr>
          <p:nvPr>
            <p:ph sz="quarter" idx="17" hasCustomPrompt="1"/>
          </p:nvPr>
        </p:nvSpPr>
        <p:spPr>
          <a:xfrm>
            <a:off x="817033" y="1376773"/>
            <a:ext cx="11040535" cy="2269812"/>
          </a:xfrm>
        </p:spPr>
        <p:txBody>
          <a:bodyPr/>
          <a:lstStyle>
            <a:lvl1pPr>
              <a:defRPr>
                <a:solidFill>
                  <a:schemeClr val="tx1">
                    <a:lumMod val="65000"/>
                    <a:lumOff val="35000"/>
                  </a:schemeClr>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844399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ubtitle and Two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dirty="0"/>
              <a:t>Click to edit Master title text</a:t>
            </a:r>
            <a:endParaRPr lang="en-GB" dirty="0"/>
          </a:p>
        </p:txBody>
      </p:sp>
      <p:sp>
        <p:nvSpPr>
          <p:cNvPr id="6" name="Content Placeholder 5"/>
          <p:cNvSpPr>
            <a:spLocks noGrp="1"/>
          </p:cNvSpPr>
          <p:nvPr>
            <p:ph sz="quarter" idx="16" hasCustomPrompt="1"/>
          </p:nvPr>
        </p:nvSpPr>
        <p:spPr>
          <a:xfrm>
            <a:off x="817033" y="3744000"/>
            <a:ext cx="11040535" cy="2493288"/>
          </a:xfrm>
        </p:spPr>
        <p:txBody>
          <a:bodyPr/>
          <a:lstStyle>
            <a:lvl1pPr>
              <a:defRPr>
                <a:solidFill>
                  <a:schemeClr val="tx1">
                    <a:lumMod val="65000"/>
                    <a:lumOff val="35000"/>
                  </a:schemeClr>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Content Placeholder 5"/>
          <p:cNvSpPr>
            <a:spLocks noGrp="1"/>
          </p:cNvSpPr>
          <p:nvPr>
            <p:ph sz="quarter" idx="17" hasCustomPrompt="1"/>
          </p:nvPr>
        </p:nvSpPr>
        <p:spPr>
          <a:xfrm>
            <a:off x="817033" y="1825201"/>
            <a:ext cx="11040535" cy="1763775"/>
          </a:xfrm>
        </p:spPr>
        <p:txBody>
          <a:bodyPr/>
          <a:lstStyle>
            <a:lvl1pPr>
              <a:defRPr>
                <a:solidFill>
                  <a:schemeClr val="tx1">
                    <a:lumMod val="65000"/>
                    <a:lumOff val="35000"/>
                  </a:schemeClr>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Rectangle 40"/>
          <p:cNvSpPr>
            <a:spLocks noGrp="1" noChangeArrowheads="1"/>
          </p:cNvSpPr>
          <p:nvPr>
            <p:ph type="subTitle" sz="quarter" idx="1" hasCustomPrompt="1"/>
          </p:nvPr>
        </p:nvSpPr>
        <p:spPr>
          <a:xfrm>
            <a:off x="817035" y="1376774"/>
            <a:ext cx="11040533" cy="396391"/>
          </a:xfrm>
          <a:prstGeom prst="rect">
            <a:avLst/>
          </a:prstGeom>
          <a:extLst>
            <a:ext uri="{91240B29-F687-4F45-9708-019B960494DF}">
              <a14:hiddenLine xmlns:a14="http://schemas.microsoft.com/office/drawing/2010/main" w="9525" algn="ctr">
                <a:solidFill>
                  <a:schemeClr val="tx1"/>
                </a:solidFill>
                <a:miter lim="800000"/>
                <a:headEnd/>
                <a:tailEnd/>
              </a14:hiddenLine>
            </a:ext>
          </a:extLst>
        </p:spPr>
        <p:txBody>
          <a:bodyPr>
            <a:noAutofit/>
          </a:bodyPr>
          <a:lstStyle>
            <a:lvl1pPr marL="0" indent="0">
              <a:spcBef>
                <a:spcPts val="800"/>
              </a:spcBef>
              <a:buFont typeface="Wingdings" pitchFamily="2" charset="2"/>
              <a:buNone/>
              <a:defRPr sz="2667" b="1">
                <a:solidFill>
                  <a:schemeClr val="tx1">
                    <a:lumMod val="65000"/>
                    <a:lumOff val="35000"/>
                  </a:schemeClr>
                </a:solidFill>
              </a:defRPr>
            </a:lvl1pPr>
          </a:lstStyle>
          <a:p>
            <a:pPr lvl="0"/>
            <a:r>
              <a:rPr lang="en-GB" noProof="0" dirty="0"/>
              <a:t>Click to edit Master subtitle text</a:t>
            </a:r>
          </a:p>
        </p:txBody>
      </p:sp>
    </p:spTree>
    <p:extLst>
      <p:ext uri="{BB962C8B-B14F-4D97-AF65-F5344CB8AC3E}">
        <p14:creationId xmlns:p14="http://schemas.microsoft.com/office/powerpoint/2010/main" val="957560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a:xfrm>
            <a:off x="609600" y="6356351"/>
            <a:ext cx="2844800" cy="365125"/>
          </a:xfrm>
          <a:prstGeom prst="rect">
            <a:avLst/>
          </a:prstGeom>
        </p:spPr>
        <p:txBody>
          <a:bodyPr/>
          <a:lstStyle>
            <a:lvl1pPr>
              <a:defRPr/>
            </a:lvl1pPr>
          </a:lstStyle>
          <a:p>
            <a:pPr>
              <a:defRPr/>
            </a:pPr>
            <a:fld id="{50793A73-53D8-464C-9499-97784F443C64}" type="datetimeFigureOut">
              <a:rPr lang="ru-RU">
                <a:solidFill>
                  <a:srgbClr val="000000"/>
                </a:solidFill>
              </a:rPr>
              <a:pPr>
                <a:defRPr/>
              </a:pPr>
              <a:t>29.05.2019</a:t>
            </a:fld>
            <a:endParaRPr lang="ru-RU">
              <a:solidFill>
                <a:srgbClr val="000000"/>
              </a:solidFill>
            </a:endParaRPr>
          </a:p>
        </p:txBody>
      </p:sp>
      <p:sp>
        <p:nvSpPr>
          <p:cNvPr id="5" name="Нижний колонтитул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ru-RU">
              <a:solidFill>
                <a:srgbClr val="000000"/>
              </a:solidFill>
            </a:endParaRPr>
          </a:p>
        </p:txBody>
      </p:sp>
      <p:sp>
        <p:nvSpPr>
          <p:cNvPr id="6" name="Номер слайда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2740A887-1A06-4C9C-AE90-3BFDB588CE7D}"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085691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8B75C08-9C30-3D4E-BF43-5D7AE7CF3751}" type="datetimeFigureOut">
              <a:rPr lang="ru-RU" smtClean="0"/>
              <a:pPr/>
              <a:t>29.05.2019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5ADC2E7-51F8-5D4A-9265-A22041950DA3}" type="slidenum">
              <a:rPr lang="ru-RU" smtClean="0"/>
              <a:pPr/>
              <a:t>‹#›</a:t>
            </a:fld>
            <a:endParaRPr lang="ru-RU"/>
          </a:p>
        </p:txBody>
      </p:sp>
    </p:spTree>
    <p:extLst>
      <p:ext uri="{BB962C8B-B14F-4D97-AF65-F5344CB8AC3E}">
        <p14:creationId xmlns:p14="http://schemas.microsoft.com/office/powerpoint/2010/main" val="8360609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0780651"/>
      </p:ext>
    </p:extLst>
  </p:cSld>
  <p:clrMapOvr>
    <a:masterClrMapping/>
  </p:clrMapOvr>
  <p:transition spd="slow">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3772465"/>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8245F5F1-8900-4716-82C4-F675E1E89D16}" type="datetimeFigureOut">
              <a:rPr lang="ru-RU" smtClean="0"/>
              <a:t>29.05.2019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3DD151-BAE8-449A-ABDE-6C3F02432EF1}" type="slidenum">
              <a:rPr lang="ru-RU" smtClean="0"/>
              <a:t>‹#›</a:t>
            </a:fld>
            <a:endParaRPr lang="ru-RU"/>
          </a:p>
        </p:txBody>
      </p:sp>
    </p:spTree>
    <p:extLst>
      <p:ext uri="{BB962C8B-B14F-4D97-AF65-F5344CB8AC3E}">
        <p14:creationId xmlns:p14="http://schemas.microsoft.com/office/powerpoint/2010/main" val="38802888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245F5F1-8900-4716-82C4-F675E1E89D16}" type="datetimeFigureOut">
              <a:rPr lang="ru-RU" smtClean="0"/>
              <a:t>29.05.2019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3DD151-BAE8-449A-ABDE-6C3F02432EF1}" type="slidenum">
              <a:rPr lang="ru-RU" smtClean="0"/>
              <a:t>‹#›</a:t>
            </a:fld>
            <a:endParaRPr lang="ru-RU"/>
          </a:p>
        </p:txBody>
      </p:sp>
    </p:spTree>
    <p:extLst>
      <p:ext uri="{BB962C8B-B14F-4D97-AF65-F5344CB8AC3E}">
        <p14:creationId xmlns:p14="http://schemas.microsoft.com/office/powerpoint/2010/main" val="1714214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245F5F1-8900-4716-82C4-F675E1E89D16}" type="datetimeFigureOut">
              <a:rPr lang="ru-RU" smtClean="0"/>
              <a:t>29.05.2019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3DD151-BAE8-449A-ABDE-6C3F02432EF1}" type="slidenum">
              <a:rPr lang="ru-RU" smtClean="0"/>
              <a:t>‹#›</a:t>
            </a:fld>
            <a:endParaRPr lang="ru-RU"/>
          </a:p>
        </p:txBody>
      </p:sp>
    </p:spTree>
    <p:extLst>
      <p:ext uri="{BB962C8B-B14F-4D97-AF65-F5344CB8AC3E}">
        <p14:creationId xmlns:p14="http://schemas.microsoft.com/office/powerpoint/2010/main" val="8188921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245F5F1-8900-4716-82C4-F675E1E89D16}" type="datetimeFigureOut">
              <a:rPr lang="ru-RU" smtClean="0"/>
              <a:t>29.05.2019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23DD151-BAE8-449A-ABDE-6C3F02432EF1}" type="slidenum">
              <a:rPr lang="ru-RU" smtClean="0"/>
              <a:t>‹#›</a:t>
            </a:fld>
            <a:endParaRPr lang="ru-RU"/>
          </a:p>
        </p:txBody>
      </p:sp>
    </p:spTree>
    <p:extLst>
      <p:ext uri="{BB962C8B-B14F-4D97-AF65-F5344CB8AC3E}">
        <p14:creationId xmlns:p14="http://schemas.microsoft.com/office/powerpoint/2010/main" val="19088495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245F5F1-8900-4716-82C4-F675E1E89D16}" type="datetimeFigureOut">
              <a:rPr lang="ru-RU" smtClean="0"/>
              <a:t>29.05.2019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23DD151-BAE8-449A-ABDE-6C3F02432EF1}" type="slidenum">
              <a:rPr lang="ru-RU" smtClean="0"/>
              <a:t>‹#›</a:t>
            </a:fld>
            <a:endParaRPr lang="ru-RU"/>
          </a:p>
        </p:txBody>
      </p:sp>
    </p:spTree>
    <p:extLst>
      <p:ext uri="{BB962C8B-B14F-4D97-AF65-F5344CB8AC3E}">
        <p14:creationId xmlns:p14="http://schemas.microsoft.com/office/powerpoint/2010/main" val="11134945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8245F5F1-8900-4716-82C4-F675E1E89D16}" type="datetimeFigureOut">
              <a:rPr lang="ru-RU" smtClean="0"/>
              <a:t>29.05.2019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23DD151-BAE8-449A-ABDE-6C3F02432EF1}" type="slidenum">
              <a:rPr lang="ru-RU" smtClean="0"/>
              <a:t>‹#›</a:t>
            </a:fld>
            <a:endParaRPr lang="ru-RU"/>
          </a:p>
        </p:txBody>
      </p:sp>
    </p:spTree>
    <p:extLst>
      <p:ext uri="{BB962C8B-B14F-4D97-AF65-F5344CB8AC3E}">
        <p14:creationId xmlns:p14="http://schemas.microsoft.com/office/powerpoint/2010/main" val="3256978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245F5F1-8900-4716-82C4-F675E1E89D16}" type="datetimeFigureOut">
              <a:rPr lang="ru-RU" smtClean="0"/>
              <a:t>29.05.2019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23DD151-BAE8-449A-ABDE-6C3F02432EF1}" type="slidenum">
              <a:rPr lang="ru-RU" smtClean="0"/>
              <a:t>‹#›</a:t>
            </a:fld>
            <a:endParaRPr lang="ru-RU"/>
          </a:p>
        </p:txBody>
      </p:sp>
    </p:spTree>
    <p:extLst>
      <p:ext uri="{BB962C8B-B14F-4D97-AF65-F5344CB8AC3E}">
        <p14:creationId xmlns:p14="http://schemas.microsoft.com/office/powerpoint/2010/main" val="24293216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8245F5F1-8900-4716-82C4-F675E1E89D16}" type="datetimeFigureOut">
              <a:rPr lang="ru-RU" smtClean="0"/>
              <a:t>29.05.2019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23DD151-BAE8-449A-ABDE-6C3F02432EF1}" type="slidenum">
              <a:rPr lang="ru-RU" smtClean="0"/>
              <a:t>‹#›</a:t>
            </a:fld>
            <a:endParaRPr lang="ru-RU"/>
          </a:p>
        </p:txBody>
      </p:sp>
    </p:spTree>
    <p:extLst>
      <p:ext uri="{BB962C8B-B14F-4D97-AF65-F5344CB8AC3E}">
        <p14:creationId xmlns:p14="http://schemas.microsoft.com/office/powerpoint/2010/main" val="2558446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8B75C08-9C30-3D4E-BF43-5D7AE7CF3751}" type="datetimeFigureOut">
              <a:rPr lang="ru-RU" smtClean="0"/>
              <a:pPr/>
              <a:t>29.05.2019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5ADC2E7-51F8-5D4A-9265-A22041950DA3}" type="slidenum">
              <a:rPr lang="ru-RU" smtClean="0"/>
              <a:pPr/>
              <a:t>‹#›</a:t>
            </a:fld>
            <a:endParaRPr lang="ru-RU"/>
          </a:p>
        </p:txBody>
      </p:sp>
    </p:spTree>
    <p:extLst>
      <p:ext uri="{BB962C8B-B14F-4D97-AF65-F5344CB8AC3E}">
        <p14:creationId xmlns:p14="http://schemas.microsoft.com/office/powerpoint/2010/main" val="6910187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8245F5F1-8900-4716-82C4-F675E1E89D16}" type="datetimeFigureOut">
              <a:rPr lang="ru-RU" smtClean="0"/>
              <a:t>29.05.2019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23DD151-BAE8-449A-ABDE-6C3F02432EF1}" type="slidenum">
              <a:rPr lang="ru-RU" smtClean="0"/>
              <a:t>‹#›</a:t>
            </a:fld>
            <a:endParaRPr lang="ru-RU"/>
          </a:p>
        </p:txBody>
      </p:sp>
    </p:spTree>
    <p:extLst>
      <p:ext uri="{BB962C8B-B14F-4D97-AF65-F5344CB8AC3E}">
        <p14:creationId xmlns:p14="http://schemas.microsoft.com/office/powerpoint/2010/main" val="28358887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245F5F1-8900-4716-82C4-F675E1E89D16}" type="datetimeFigureOut">
              <a:rPr lang="ru-RU" smtClean="0"/>
              <a:t>29.05.2019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3DD151-BAE8-449A-ABDE-6C3F02432EF1}" type="slidenum">
              <a:rPr lang="ru-RU" smtClean="0"/>
              <a:t>‹#›</a:t>
            </a:fld>
            <a:endParaRPr lang="ru-RU"/>
          </a:p>
        </p:txBody>
      </p:sp>
    </p:spTree>
    <p:extLst>
      <p:ext uri="{BB962C8B-B14F-4D97-AF65-F5344CB8AC3E}">
        <p14:creationId xmlns:p14="http://schemas.microsoft.com/office/powerpoint/2010/main" val="34501809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245F5F1-8900-4716-82C4-F675E1E89D16}" type="datetimeFigureOut">
              <a:rPr lang="ru-RU" smtClean="0"/>
              <a:t>29.05.2019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3DD151-BAE8-449A-ABDE-6C3F02432EF1}" type="slidenum">
              <a:rPr lang="ru-RU" smtClean="0"/>
              <a:t>‹#›</a:t>
            </a:fld>
            <a:endParaRPr lang="ru-RU"/>
          </a:p>
        </p:txBody>
      </p:sp>
    </p:spTree>
    <p:extLst>
      <p:ext uri="{BB962C8B-B14F-4D97-AF65-F5344CB8AC3E}">
        <p14:creationId xmlns:p14="http://schemas.microsoft.com/office/powerpoint/2010/main" val="26238114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5167" y="2125982"/>
            <a:ext cx="10371908" cy="28469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30338" y="3840482"/>
            <a:ext cx="8541572" cy="13080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150" b="1" i="0">
                <a:solidFill>
                  <a:schemeClr val="bg1"/>
                </a:solidFill>
                <a:latin typeface="Arial"/>
                <a:cs typeface="Arial"/>
              </a:defRPr>
            </a:lvl1pPr>
          </a:lstStyle>
          <a:p>
            <a:pPr marL="15368">
              <a:lnSpc>
                <a:spcPts val="1452"/>
              </a:lnSpc>
              <a:spcBef>
                <a:spcPts val="12"/>
              </a:spcBef>
            </a:pPr>
            <a:r>
              <a:rPr lang="ru-RU" spc="-48"/>
              <a:t>РЕБАГИТ </a:t>
            </a:r>
            <a:r>
              <a:rPr lang="ru-RU" spc="-24"/>
              <a:t>– </a:t>
            </a:r>
            <a:r>
              <a:rPr lang="ru-RU" spc="-48"/>
              <a:t>ФИЗИОЛОГИЧЕСКАЯ </a:t>
            </a:r>
            <a:r>
              <a:rPr lang="ru-RU" sz="1210" spc="-73"/>
              <a:t>4D</a:t>
            </a:r>
            <a:r>
              <a:rPr lang="ru-RU" sz="1210" spc="-115"/>
              <a:t> </a:t>
            </a:r>
            <a:r>
              <a:rPr lang="ru-RU" spc="-61"/>
              <a:t>ЗАЩИТА</a:t>
            </a:r>
            <a:endParaRPr lang="ru-RU" sz="1210"/>
          </a:p>
          <a:p>
            <a:pPr marL="1004315">
              <a:lnSpc>
                <a:spcPts val="1380"/>
              </a:lnSpc>
            </a:pPr>
            <a:r>
              <a:rPr lang="ru-RU" spc="-18"/>
              <a:t>СЛИЗИСТОЙ </a:t>
            </a:r>
            <a:r>
              <a:rPr lang="ru-RU" spc="-12"/>
              <a:t>ОБОЛОЧКИ</a:t>
            </a:r>
            <a:r>
              <a:rPr lang="ru-RU" spc="-121"/>
              <a:t> </a:t>
            </a:r>
            <a:r>
              <a:rPr lang="ru-RU"/>
              <a:t>ЖКТ</a:t>
            </a:r>
            <a:endParaRPr lang="ru-RU"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5/29/2019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476451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956017" y="454957"/>
            <a:ext cx="10290211" cy="344582"/>
          </a:xfrm>
        </p:spPr>
        <p:txBody>
          <a:bodyPr lIns="0" tIns="0" rIns="0" bIns="0"/>
          <a:lstStyle>
            <a:lvl1pPr>
              <a:defRPr sz="2239" b="1" i="0">
                <a:solidFill>
                  <a:srgbClr val="231F20"/>
                </a:solidFill>
                <a:latin typeface="Arial"/>
                <a:cs typeface="Arial"/>
              </a:defRPr>
            </a:lvl1pPr>
          </a:lstStyle>
          <a:p>
            <a:endParaRPr/>
          </a:p>
        </p:txBody>
      </p:sp>
      <p:sp>
        <p:nvSpPr>
          <p:cNvPr id="3" name="Holder 3"/>
          <p:cNvSpPr>
            <a:spLocks noGrp="1"/>
          </p:cNvSpPr>
          <p:nvPr>
            <p:ph type="body" idx="1"/>
          </p:nvPr>
        </p:nvSpPr>
        <p:spPr>
          <a:xfrm>
            <a:off x="1162975" y="2250728"/>
            <a:ext cx="9876297" cy="158377"/>
          </a:xfrm>
        </p:spPr>
        <p:txBody>
          <a:bodyPr lIns="0" tIns="0" rIns="0" bIns="0"/>
          <a:lstStyle>
            <a:lvl1pPr>
              <a:defRPr sz="1029" b="1" i="0">
                <a:solidFill>
                  <a:srgbClr val="8A4D4F"/>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150" b="1" i="0">
                <a:solidFill>
                  <a:schemeClr val="bg1"/>
                </a:solidFill>
                <a:latin typeface="Arial"/>
                <a:cs typeface="Arial"/>
              </a:defRPr>
            </a:lvl1pPr>
          </a:lstStyle>
          <a:p>
            <a:pPr marL="15368">
              <a:lnSpc>
                <a:spcPts val="1452"/>
              </a:lnSpc>
              <a:spcBef>
                <a:spcPts val="12"/>
              </a:spcBef>
            </a:pPr>
            <a:r>
              <a:rPr lang="ru-RU" spc="-48"/>
              <a:t>РЕБАГИТ </a:t>
            </a:r>
            <a:r>
              <a:rPr lang="ru-RU" spc="-24"/>
              <a:t>– </a:t>
            </a:r>
            <a:r>
              <a:rPr lang="ru-RU" spc="-48"/>
              <a:t>ФИЗИОЛОГИЧЕСКАЯ </a:t>
            </a:r>
            <a:r>
              <a:rPr lang="ru-RU" sz="1210" spc="-73"/>
              <a:t>4D</a:t>
            </a:r>
            <a:r>
              <a:rPr lang="ru-RU" sz="1210" spc="-115"/>
              <a:t> </a:t>
            </a:r>
            <a:r>
              <a:rPr lang="ru-RU" spc="-61"/>
              <a:t>ЗАЩИТА</a:t>
            </a:r>
            <a:endParaRPr lang="ru-RU" sz="1210"/>
          </a:p>
          <a:p>
            <a:pPr marL="1004315">
              <a:lnSpc>
                <a:spcPts val="1380"/>
              </a:lnSpc>
            </a:pPr>
            <a:r>
              <a:rPr lang="ru-RU" spc="-18"/>
              <a:t>СЛИЗИСТОЙ </a:t>
            </a:r>
            <a:r>
              <a:rPr lang="ru-RU" spc="-12"/>
              <a:t>ОБОЛОЧКИ</a:t>
            </a:r>
            <a:r>
              <a:rPr lang="ru-RU" spc="-121"/>
              <a:t> </a:t>
            </a:r>
            <a:r>
              <a:rPr lang="ru-RU"/>
              <a:t>ЖКТ</a:t>
            </a:r>
            <a:endParaRPr lang="ru-RU"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5/29/2019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090518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956017" y="454957"/>
            <a:ext cx="10290211" cy="344582"/>
          </a:xfrm>
        </p:spPr>
        <p:txBody>
          <a:bodyPr lIns="0" tIns="0" rIns="0" bIns="0"/>
          <a:lstStyle>
            <a:lvl1pPr>
              <a:defRPr sz="2239" b="1" i="0">
                <a:solidFill>
                  <a:srgbClr val="231F20"/>
                </a:solidFill>
                <a:latin typeface="Arial"/>
                <a:cs typeface="Arial"/>
              </a:defRPr>
            </a:lvl1pPr>
          </a:lstStyle>
          <a:p>
            <a:endParaRPr/>
          </a:p>
        </p:txBody>
      </p:sp>
      <p:sp>
        <p:nvSpPr>
          <p:cNvPr id="3" name="Holder 3"/>
          <p:cNvSpPr>
            <a:spLocks noGrp="1"/>
          </p:cNvSpPr>
          <p:nvPr>
            <p:ph sz="half" idx="2"/>
          </p:nvPr>
        </p:nvSpPr>
        <p:spPr>
          <a:xfrm>
            <a:off x="610112" y="1577341"/>
            <a:ext cx="5307976" cy="130805"/>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4156" y="1577341"/>
            <a:ext cx="5307976" cy="130805"/>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150" b="1" i="0">
                <a:solidFill>
                  <a:schemeClr val="bg1"/>
                </a:solidFill>
                <a:latin typeface="Arial"/>
                <a:cs typeface="Arial"/>
              </a:defRPr>
            </a:lvl1pPr>
          </a:lstStyle>
          <a:p>
            <a:pPr marL="15368">
              <a:lnSpc>
                <a:spcPts val="1452"/>
              </a:lnSpc>
              <a:spcBef>
                <a:spcPts val="12"/>
              </a:spcBef>
            </a:pPr>
            <a:r>
              <a:rPr lang="ru-RU" spc="-48"/>
              <a:t>РЕБАГИТ </a:t>
            </a:r>
            <a:r>
              <a:rPr lang="ru-RU" spc="-24"/>
              <a:t>– </a:t>
            </a:r>
            <a:r>
              <a:rPr lang="ru-RU" spc="-48"/>
              <a:t>ФИЗИОЛОГИЧЕСКАЯ </a:t>
            </a:r>
            <a:r>
              <a:rPr lang="ru-RU" sz="1210" spc="-73"/>
              <a:t>4D</a:t>
            </a:r>
            <a:r>
              <a:rPr lang="ru-RU" sz="1210" spc="-115"/>
              <a:t> </a:t>
            </a:r>
            <a:r>
              <a:rPr lang="ru-RU" spc="-61"/>
              <a:t>ЗАЩИТА</a:t>
            </a:r>
            <a:endParaRPr lang="ru-RU" sz="1210"/>
          </a:p>
          <a:p>
            <a:pPr marL="1004315">
              <a:lnSpc>
                <a:spcPts val="1380"/>
              </a:lnSpc>
            </a:pPr>
            <a:r>
              <a:rPr lang="ru-RU" spc="-18"/>
              <a:t>СЛИЗИСТОЙ </a:t>
            </a:r>
            <a:r>
              <a:rPr lang="ru-RU" spc="-12"/>
              <a:t>ОБОЛОЧКИ</a:t>
            </a:r>
            <a:r>
              <a:rPr lang="ru-RU" spc="-121"/>
              <a:t> </a:t>
            </a:r>
            <a:r>
              <a:rPr lang="ru-RU"/>
              <a:t>ЖКТ</a:t>
            </a:r>
            <a:endParaRPr lang="ru-RU"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5/29/2019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83579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6953272" y="1285054"/>
            <a:ext cx="3716595" cy="4727406"/>
          </a:xfrm>
          <a:prstGeom prst="rect">
            <a:avLst/>
          </a:prstGeom>
          <a:blipFill>
            <a:blip r:embed="rId2" cstate="print"/>
            <a:stretch>
              <a:fillRect/>
            </a:stretch>
          </a:blipFill>
        </p:spPr>
        <p:txBody>
          <a:bodyPr wrap="square" lIns="0" tIns="0" rIns="0" bIns="0" rtlCol="0"/>
          <a:lstStyle/>
          <a:p>
            <a:endParaRPr sz="2178"/>
          </a:p>
        </p:txBody>
      </p:sp>
      <p:sp>
        <p:nvSpPr>
          <p:cNvPr id="17" name="bk object 17"/>
          <p:cNvSpPr/>
          <p:nvPr/>
        </p:nvSpPr>
        <p:spPr>
          <a:xfrm>
            <a:off x="1515296" y="2062907"/>
            <a:ext cx="3902067" cy="3656337"/>
          </a:xfrm>
          <a:prstGeom prst="rect">
            <a:avLst/>
          </a:prstGeom>
          <a:blipFill>
            <a:blip r:embed="rId3" cstate="print"/>
            <a:stretch>
              <a:fillRect/>
            </a:stretch>
          </a:blipFill>
        </p:spPr>
        <p:txBody>
          <a:bodyPr wrap="square" lIns="0" tIns="0" rIns="0" bIns="0" rtlCol="0"/>
          <a:lstStyle/>
          <a:p>
            <a:endParaRPr sz="2178"/>
          </a:p>
        </p:txBody>
      </p:sp>
      <p:sp>
        <p:nvSpPr>
          <p:cNvPr id="2" name="Holder 2"/>
          <p:cNvSpPr>
            <a:spLocks noGrp="1"/>
          </p:cNvSpPr>
          <p:nvPr>
            <p:ph type="title"/>
          </p:nvPr>
        </p:nvSpPr>
        <p:spPr>
          <a:xfrm>
            <a:off x="956017" y="454957"/>
            <a:ext cx="10290211" cy="344582"/>
          </a:xfrm>
        </p:spPr>
        <p:txBody>
          <a:bodyPr lIns="0" tIns="0" rIns="0" bIns="0"/>
          <a:lstStyle>
            <a:lvl1pPr>
              <a:defRPr sz="2239" b="1" i="0">
                <a:solidFill>
                  <a:srgbClr val="231F2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150" b="1" i="0">
                <a:solidFill>
                  <a:schemeClr val="bg1"/>
                </a:solidFill>
                <a:latin typeface="Arial"/>
                <a:cs typeface="Arial"/>
              </a:defRPr>
            </a:lvl1pPr>
          </a:lstStyle>
          <a:p>
            <a:pPr marL="15368">
              <a:lnSpc>
                <a:spcPts val="1452"/>
              </a:lnSpc>
              <a:spcBef>
                <a:spcPts val="12"/>
              </a:spcBef>
            </a:pPr>
            <a:r>
              <a:rPr lang="ru-RU" spc="-48"/>
              <a:t>РЕБАГИТ </a:t>
            </a:r>
            <a:r>
              <a:rPr lang="ru-RU" spc="-24"/>
              <a:t>– </a:t>
            </a:r>
            <a:r>
              <a:rPr lang="ru-RU" spc="-48"/>
              <a:t>ФИЗИОЛОГИЧЕСКАЯ </a:t>
            </a:r>
            <a:r>
              <a:rPr lang="ru-RU" sz="1210" spc="-73"/>
              <a:t>4D</a:t>
            </a:r>
            <a:r>
              <a:rPr lang="ru-RU" sz="1210" spc="-115"/>
              <a:t> </a:t>
            </a:r>
            <a:r>
              <a:rPr lang="ru-RU" spc="-61"/>
              <a:t>ЗАЩИТА</a:t>
            </a:r>
            <a:endParaRPr lang="ru-RU" sz="1210"/>
          </a:p>
          <a:p>
            <a:pPr marL="1004315">
              <a:lnSpc>
                <a:spcPts val="1380"/>
              </a:lnSpc>
            </a:pPr>
            <a:r>
              <a:rPr lang="ru-RU" spc="-18"/>
              <a:t>СЛИЗИСТОЙ </a:t>
            </a:r>
            <a:r>
              <a:rPr lang="ru-RU" spc="-12"/>
              <a:t>ОБОЛОЧКИ</a:t>
            </a:r>
            <a:r>
              <a:rPr lang="ru-RU" spc="-121"/>
              <a:t> </a:t>
            </a:r>
            <a:r>
              <a:rPr lang="ru-RU"/>
              <a:t>ЖКТ</a:t>
            </a:r>
            <a:endParaRPr lang="ru-RU"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5/29/2019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232838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150" b="1" i="0">
                <a:solidFill>
                  <a:schemeClr val="bg1"/>
                </a:solidFill>
                <a:latin typeface="Arial"/>
                <a:cs typeface="Arial"/>
              </a:defRPr>
            </a:lvl1pPr>
          </a:lstStyle>
          <a:p>
            <a:pPr marL="15368">
              <a:lnSpc>
                <a:spcPts val="1452"/>
              </a:lnSpc>
              <a:spcBef>
                <a:spcPts val="12"/>
              </a:spcBef>
            </a:pPr>
            <a:r>
              <a:rPr lang="ru-RU" spc="-48"/>
              <a:t>РЕБАГИТ </a:t>
            </a:r>
            <a:r>
              <a:rPr lang="ru-RU" spc="-24"/>
              <a:t>– </a:t>
            </a:r>
            <a:r>
              <a:rPr lang="ru-RU" spc="-48"/>
              <a:t>ФИЗИОЛОГИЧЕСКАЯ </a:t>
            </a:r>
            <a:r>
              <a:rPr lang="ru-RU" sz="1210" spc="-73"/>
              <a:t>4D</a:t>
            </a:r>
            <a:r>
              <a:rPr lang="ru-RU" sz="1210" spc="-115"/>
              <a:t> </a:t>
            </a:r>
            <a:r>
              <a:rPr lang="ru-RU" spc="-61"/>
              <a:t>ЗАЩИТА</a:t>
            </a:r>
            <a:endParaRPr lang="ru-RU" sz="1210"/>
          </a:p>
          <a:p>
            <a:pPr marL="1004315">
              <a:lnSpc>
                <a:spcPts val="1380"/>
              </a:lnSpc>
            </a:pPr>
            <a:r>
              <a:rPr lang="ru-RU" spc="-18"/>
              <a:t>СЛИЗИСТОЙ </a:t>
            </a:r>
            <a:r>
              <a:rPr lang="ru-RU" spc="-12"/>
              <a:t>ОБОЛОЧКИ</a:t>
            </a:r>
            <a:r>
              <a:rPr lang="ru-RU" spc="-121"/>
              <a:t> </a:t>
            </a:r>
            <a:r>
              <a:rPr lang="ru-RU"/>
              <a:t>ЖКТ</a:t>
            </a:r>
            <a:endParaRPr lang="ru-RU"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5/29/2019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505034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4144" y="703473"/>
            <a:ext cx="9997440" cy="284693"/>
          </a:xfrm>
        </p:spPr>
        <p:txBody>
          <a:bodyPr anchor="ctr"/>
          <a:lstStyle/>
          <a:p>
            <a:r>
              <a:rPr kumimoji="0" lang="ru-RU"/>
              <a:t>Образец заголовка</a:t>
            </a:r>
            <a:endParaRPr kumimoji="0" lang="en-US"/>
          </a:p>
        </p:txBody>
      </p:sp>
      <p:sp>
        <p:nvSpPr>
          <p:cNvPr id="3" name="Дата 2"/>
          <p:cNvSpPr>
            <a:spLocks noGrp="1"/>
          </p:cNvSpPr>
          <p:nvPr>
            <p:ph type="dt" sz="half" idx="10"/>
          </p:nvPr>
        </p:nvSpPr>
        <p:spPr/>
        <p:txBody>
          <a:bodyPr/>
          <a:lstStyle/>
          <a:p>
            <a:fld id="{5B106E36-FD25-4E2D-B0AA-010F637433A0}" type="datetimeFigureOut">
              <a:rPr lang="ru-RU" smtClean="0"/>
              <a:pPr/>
              <a:t>29.05.2019</a:t>
            </a:fld>
            <a:endParaRPr lang="ru-RU"/>
          </a:p>
        </p:txBody>
      </p:sp>
      <p:sp>
        <p:nvSpPr>
          <p:cNvPr id="4" name="Нижний колонтитул 3"/>
          <p:cNvSpPr>
            <a:spLocks noGrp="1"/>
          </p:cNvSpPr>
          <p:nvPr>
            <p:ph type="ftr" sz="quarter" idx="11"/>
          </p:nvPr>
        </p:nvSpPr>
        <p:spPr>
          <a:xfrm>
            <a:off x="4040635" y="6017142"/>
            <a:ext cx="4195483" cy="176972"/>
          </a:xfrm>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96158553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A841D2AE-FD85-4B32-8C29-B2834F393D59}" type="datetimeFigureOut">
              <a:rPr lang="ru-RU" smtClean="0"/>
              <a:t>29.05.2019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C6D96BE-86CD-43CA-85B4-7FB87B39CCAF}" type="slidenum">
              <a:rPr lang="ru-RU" smtClean="0"/>
              <a:t>‹#›</a:t>
            </a:fld>
            <a:endParaRPr lang="ru-RU"/>
          </a:p>
        </p:txBody>
      </p:sp>
    </p:spTree>
    <p:extLst>
      <p:ext uri="{BB962C8B-B14F-4D97-AF65-F5344CB8AC3E}">
        <p14:creationId xmlns:p14="http://schemas.microsoft.com/office/powerpoint/2010/main" val="2073868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8B75C08-9C30-3D4E-BF43-5D7AE7CF3751}" type="datetimeFigureOut">
              <a:rPr lang="ru-RU" smtClean="0"/>
              <a:pPr/>
              <a:t>29.05.2019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5ADC2E7-51F8-5D4A-9265-A22041950DA3}" type="slidenum">
              <a:rPr lang="ru-RU" smtClean="0"/>
              <a:pPr/>
              <a:t>‹#›</a:t>
            </a:fld>
            <a:endParaRPr lang="ru-RU"/>
          </a:p>
        </p:txBody>
      </p:sp>
    </p:spTree>
    <p:extLst>
      <p:ext uri="{BB962C8B-B14F-4D97-AF65-F5344CB8AC3E}">
        <p14:creationId xmlns:p14="http://schemas.microsoft.com/office/powerpoint/2010/main" val="3611565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841D2AE-FD85-4B32-8C29-B2834F393D59}" type="datetimeFigureOut">
              <a:rPr lang="ru-RU" smtClean="0"/>
              <a:t>29.05.2019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C6D96BE-86CD-43CA-85B4-7FB87B39CCAF}" type="slidenum">
              <a:rPr lang="ru-RU" smtClean="0"/>
              <a:t>‹#›</a:t>
            </a:fld>
            <a:endParaRPr lang="ru-RU"/>
          </a:p>
        </p:txBody>
      </p:sp>
    </p:spTree>
    <p:extLst>
      <p:ext uri="{BB962C8B-B14F-4D97-AF65-F5344CB8AC3E}">
        <p14:creationId xmlns:p14="http://schemas.microsoft.com/office/powerpoint/2010/main" val="14066079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A841D2AE-FD85-4B32-8C29-B2834F393D59}" type="datetimeFigureOut">
              <a:rPr lang="ru-RU" smtClean="0"/>
              <a:t>29.05.2019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C6D96BE-86CD-43CA-85B4-7FB87B39CCAF}" type="slidenum">
              <a:rPr lang="ru-RU" smtClean="0"/>
              <a:t>‹#›</a:t>
            </a:fld>
            <a:endParaRPr lang="ru-RU"/>
          </a:p>
        </p:txBody>
      </p:sp>
    </p:spTree>
    <p:extLst>
      <p:ext uri="{BB962C8B-B14F-4D97-AF65-F5344CB8AC3E}">
        <p14:creationId xmlns:p14="http://schemas.microsoft.com/office/powerpoint/2010/main" val="19513691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A841D2AE-FD85-4B32-8C29-B2834F393D59}" type="datetimeFigureOut">
              <a:rPr lang="ru-RU" smtClean="0"/>
              <a:t>29.05.2019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C6D96BE-86CD-43CA-85B4-7FB87B39CCAF}" type="slidenum">
              <a:rPr lang="ru-RU" smtClean="0"/>
              <a:t>‹#›</a:t>
            </a:fld>
            <a:endParaRPr lang="ru-RU"/>
          </a:p>
        </p:txBody>
      </p:sp>
    </p:spTree>
    <p:extLst>
      <p:ext uri="{BB962C8B-B14F-4D97-AF65-F5344CB8AC3E}">
        <p14:creationId xmlns:p14="http://schemas.microsoft.com/office/powerpoint/2010/main" val="20612248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A841D2AE-FD85-4B32-8C29-B2834F393D59}" type="datetimeFigureOut">
              <a:rPr lang="ru-RU" smtClean="0"/>
              <a:t>29.05.2019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0C6D96BE-86CD-43CA-85B4-7FB87B39CCAF}" type="slidenum">
              <a:rPr lang="ru-RU" smtClean="0"/>
              <a:t>‹#›</a:t>
            </a:fld>
            <a:endParaRPr lang="ru-RU"/>
          </a:p>
        </p:txBody>
      </p:sp>
    </p:spTree>
    <p:extLst>
      <p:ext uri="{BB962C8B-B14F-4D97-AF65-F5344CB8AC3E}">
        <p14:creationId xmlns:p14="http://schemas.microsoft.com/office/powerpoint/2010/main" val="13797316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A841D2AE-FD85-4B32-8C29-B2834F393D59}" type="datetimeFigureOut">
              <a:rPr lang="ru-RU" smtClean="0"/>
              <a:t>29.05.2019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0C6D96BE-86CD-43CA-85B4-7FB87B39CCAF}" type="slidenum">
              <a:rPr lang="ru-RU" smtClean="0"/>
              <a:t>‹#›</a:t>
            </a:fld>
            <a:endParaRPr lang="ru-RU"/>
          </a:p>
        </p:txBody>
      </p:sp>
    </p:spTree>
    <p:extLst>
      <p:ext uri="{BB962C8B-B14F-4D97-AF65-F5344CB8AC3E}">
        <p14:creationId xmlns:p14="http://schemas.microsoft.com/office/powerpoint/2010/main" val="28944360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841D2AE-FD85-4B32-8C29-B2834F393D59}" type="datetimeFigureOut">
              <a:rPr lang="ru-RU" smtClean="0"/>
              <a:t>29.05.2019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0C6D96BE-86CD-43CA-85B4-7FB87B39CCAF}" type="slidenum">
              <a:rPr lang="ru-RU" smtClean="0"/>
              <a:t>‹#›</a:t>
            </a:fld>
            <a:endParaRPr lang="ru-RU"/>
          </a:p>
        </p:txBody>
      </p:sp>
    </p:spTree>
    <p:extLst>
      <p:ext uri="{BB962C8B-B14F-4D97-AF65-F5344CB8AC3E}">
        <p14:creationId xmlns:p14="http://schemas.microsoft.com/office/powerpoint/2010/main" val="36490811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A841D2AE-FD85-4B32-8C29-B2834F393D59}" type="datetimeFigureOut">
              <a:rPr lang="ru-RU" smtClean="0"/>
              <a:t>29.05.2019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C6D96BE-86CD-43CA-85B4-7FB87B39CCAF}" type="slidenum">
              <a:rPr lang="ru-RU" smtClean="0"/>
              <a:t>‹#›</a:t>
            </a:fld>
            <a:endParaRPr lang="ru-RU"/>
          </a:p>
        </p:txBody>
      </p:sp>
    </p:spTree>
    <p:extLst>
      <p:ext uri="{BB962C8B-B14F-4D97-AF65-F5344CB8AC3E}">
        <p14:creationId xmlns:p14="http://schemas.microsoft.com/office/powerpoint/2010/main" val="3283813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A841D2AE-FD85-4B32-8C29-B2834F393D59}" type="datetimeFigureOut">
              <a:rPr lang="ru-RU" smtClean="0"/>
              <a:t>29.05.2019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C6D96BE-86CD-43CA-85B4-7FB87B39CCAF}" type="slidenum">
              <a:rPr lang="ru-RU" smtClean="0"/>
              <a:t>‹#›</a:t>
            </a:fld>
            <a:endParaRPr lang="ru-RU"/>
          </a:p>
        </p:txBody>
      </p:sp>
    </p:spTree>
    <p:extLst>
      <p:ext uri="{BB962C8B-B14F-4D97-AF65-F5344CB8AC3E}">
        <p14:creationId xmlns:p14="http://schemas.microsoft.com/office/powerpoint/2010/main" val="2096726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841D2AE-FD85-4B32-8C29-B2834F393D59}" type="datetimeFigureOut">
              <a:rPr lang="ru-RU" smtClean="0"/>
              <a:t>29.05.2019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C6D96BE-86CD-43CA-85B4-7FB87B39CCAF}" type="slidenum">
              <a:rPr lang="ru-RU" smtClean="0"/>
              <a:t>‹#›</a:t>
            </a:fld>
            <a:endParaRPr lang="ru-RU"/>
          </a:p>
        </p:txBody>
      </p:sp>
    </p:spTree>
    <p:extLst>
      <p:ext uri="{BB962C8B-B14F-4D97-AF65-F5344CB8AC3E}">
        <p14:creationId xmlns:p14="http://schemas.microsoft.com/office/powerpoint/2010/main" val="7839390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841D2AE-FD85-4B32-8C29-B2834F393D59}" type="datetimeFigureOut">
              <a:rPr lang="ru-RU" smtClean="0"/>
              <a:t>29.05.2019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C6D96BE-86CD-43CA-85B4-7FB87B39CCAF}" type="slidenum">
              <a:rPr lang="ru-RU" smtClean="0"/>
              <a:t>‹#›</a:t>
            </a:fld>
            <a:endParaRPr lang="ru-RU"/>
          </a:p>
        </p:txBody>
      </p:sp>
    </p:spTree>
    <p:extLst>
      <p:ext uri="{BB962C8B-B14F-4D97-AF65-F5344CB8AC3E}">
        <p14:creationId xmlns:p14="http://schemas.microsoft.com/office/powerpoint/2010/main" val="3251925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8B75C08-9C30-3D4E-BF43-5D7AE7CF3751}" type="datetimeFigureOut">
              <a:rPr lang="ru-RU" smtClean="0"/>
              <a:pPr/>
              <a:t>29.05.2019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5ADC2E7-51F8-5D4A-9265-A22041950DA3}" type="slidenum">
              <a:rPr lang="ru-RU" smtClean="0"/>
              <a:pPr/>
              <a:t>‹#›</a:t>
            </a:fld>
            <a:endParaRPr lang="ru-RU"/>
          </a:p>
        </p:txBody>
      </p:sp>
    </p:spTree>
    <p:extLst>
      <p:ext uri="{BB962C8B-B14F-4D97-AF65-F5344CB8AC3E}">
        <p14:creationId xmlns:p14="http://schemas.microsoft.com/office/powerpoint/2010/main" val="1168828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8B75C08-9C30-3D4E-BF43-5D7AE7CF3751}" type="datetimeFigureOut">
              <a:rPr lang="ru-RU" smtClean="0"/>
              <a:pPr/>
              <a:t>29.05.2019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5ADC2E7-51F8-5D4A-9265-A22041950DA3}" type="slidenum">
              <a:rPr lang="ru-RU" smtClean="0"/>
              <a:pPr/>
              <a:t>‹#›</a:t>
            </a:fld>
            <a:endParaRPr lang="ru-RU"/>
          </a:p>
        </p:txBody>
      </p:sp>
    </p:spTree>
    <p:extLst>
      <p:ext uri="{BB962C8B-B14F-4D97-AF65-F5344CB8AC3E}">
        <p14:creationId xmlns:p14="http://schemas.microsoft.com/office/powerpoint/2010/main" val="1466184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B8B75C08-9C30-3D4E-BF43-5D7AE7CF3751}" type="datetimeFigureOut">
              <a:rPr lang="ru-RU" smtClean="0"/>
              <a:pPr/>
              <a:t>29.05.2019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5ADC2E7-51F8-5D4A-9265-A22041950DA3}" type="slidenum">
              <a:rPr lang="ru-RU" smtClean="0"/>
              <a:pPr/>
              <a:t>‹#›</a:t>
            </a:fld>
            <a:endParaRPr lang="ru-RU"/>
          </a:p>
        </p:txBody>
      </p:sp>
    </p:spTree>
    <p:extLst>
      <p:ext uri="{BB962C8B-B14F-4D97-AF65-F5344CB8AC3E}">
        <p14:creationId xmlns:p14="http://schemas.microsoft.com/office/powerpoint/2010/main" val="1936668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B8B75C08-9C30-3D4E-BF43-5D7AE7CF3751}" type="datetimeFigureOut">
              <a:rPr lang="ru-RU" smtClean="0"/>
              <a:pPr/>
              <a:t>29.05.2019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5ADC2E7-51F8-5D4A-9265-A22041950DA3}" type="slidenum">
              <a:rPr lang="ru-RU" smtClean="0"/>
              <a:pPr/>
              <a:t>‹#›</a:t>
            </a:fld>
            <a:endParaRPr lang="ru-RU"/>
          </a:p>
        </p:txBody>
      </p:sp>
    </p:spTree>
    <p:extLst>
      <p:ext uri="{BB962C8B-B14F-4D97-AF65-F5344CB8AC3E}">
        <p14:creationId xmlns:p14="http://schemas.microsoft.com/office/powerpoint/2010/main" val="181169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B75C08-9C30-3D4E-BF43-5D7AE7CF3751}" type="datetimeFigureOut">
              <a:rPr lang="ru-RU" smtClean="0"/>
              <a:pPr/>
              <a:t>29.05.2019</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ADC2E7-51F8-5D4A-9265-A22041950DA3}" type="slidenum">
              <a:rPr lang="ru-RU" smtClean="0"/>
              <a:pPr/>
              <a:t>‹#›</a:t>
            </a:fld>
            <a:endParaRPr lang="ru-RU"/>
          </a:p>
        </p:txBody>
      </p:sp>
    </p:spTree>
    <p:extLst>
      <p:ext uri="{BB962C8B-B14F-4D97-AF65-F5344CB8AC3E}">
        <p14:creationId xmlns:p14="http://schemas.microsoft.com/office/powerpoint/2010/main" val="3111931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816001" y="436253"/>
            <a:ext cx="11041567" cy="574516"/>
          </a:xfrm>
          <a:prstGeom prst="rect">
            <a:avLst/>
          </a:prstGeom>
        </p:spPr>
        <p:txBody>
          <a:bodyPr vert="horz" wrap="square" lIns="0" tIns="0" rIns="0" bIns="0" rtlCol="0" anchor="b">
            <a:spAutoFit/>
          </a:bodyPr>
          <a:lstStyle/>
          <a:p>
            <a:r>
              <a:rPr lang="en-GB" noProof="0" dirty="0"/>
              <a:t>Click to edit Master title text</a:t>
            </a:r>
          </a:p>
        </p:txBody>
      </p:sp>
      <p:sp>
        <p:nvSpPr>
          <p:cNvPr id="4" name="Text Placeholder 3"/>
          <p:cNvSpPr>
            <a:spLocks noGrp="1"/>
          </p:cNvSpPr>
          <p:nvPr>
            <p:ph type="body" idx="1"/>
          </p:nvPr>
        </p:nvSpPr>
        <p:spPr>
          <a:xfrm>
            <a:off x="814918" y="1376474"/>
            <a:ext cx="11042649" cy="486081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Line 38"/>
          <p:cNvSpPr>
            <a:spLocks noChangeShapeType="1"/>
          </p:cNvSpPr>
          <p:nvPr/>
        </p:nvSpPr>
        <p:spPr bwMode="auto">
          <a:xfrm flipV="1">
            <a:off x="814917" y="1052738"/>
            <a:ext cx="11377083" cy="3175"/>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50000"/>
              </a:spcBef>
              <a:spcAft>
                <a:spcPct val="0"/>
              </a:spcAft>
            </a:pPr>
            <a:endParaRPr lang="en-US" sz="2400">
              <a:solidFill>
                <a:srgbClr val="000000"/>
              </a:solidFill>
            </a:endParaRPr>
          </a:p>
        </p:txBody>
      </p:sp>
    </p:spTree>
    <p:extLst>
      <p:ext uri="{BB962C8B-B14F-4D97-AF65-F5344CB8AC3E}">
        <p14:creationId xmlns:p14="http://schemas.microsoft.com/office/powerpoint/2010/main" val="33660453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sldNum="0" hdr="0" dt="0"/>
  <p:txStyles>
    <p:titleStyle>
      <a:lvl1pPr algn="l" rtl="0" eaLnBrk="1" fontAlgn="base" hangingPunct="1">
        <a:spcBef>
          <a:spcPct val="0"/>
        </a:spcBef>
        <a:spcAft>
          <a:spcPct val="0"/>
        </a:spcAft>
        <a:defRPr sz="3733" b="0">
          <a:solidFill>
            <a:schemeClr val="bg2"/>
          </a:solidFill>
          <a:latin typeface="+mj-lt"/>
          <a:ea typeface="+mj-ea"/>
          <a:cs typeface="+mj-cs"/>
        </a:defRPr>
      </a:lvl1pPr>
      <a:lvl2pPr algn="l" rtl="0" eaLnBrk="1" fontAlgn="base" hangingPunct="1">
        <a:spcBef>
          <a:spcPct val="0"/>
        </a:spcBef>
        <a:spcAft>
          <a:spcPct val="0"/>
        </a:spcAft>
        <a:defRPr sz="3733" b="1">
          <a:solidFill>
            <a:schemeClr val="bg2"/>
          </a:solidFill>
          <a:latin typeface="Arial" charset="0"/>
        </a:defRPr>
      </a:lvl2pPr>
      <a:lvl3pPr algn="l" rtl="0" eaLnBrk="1" fontAlgn="base" hangingPunct="1">
        <a:spcBef>
          <a:spcPct val="0"/>
        </a:spcBef>
        <a:spcAft>
          <a:spcPct val="0"/>
        </a:spcAft>
        <a:defRPr sz="3733" b="1">
          <a:solidFill>
            <a:schemeClr val="bg2"/>
          </a:solidFill>
          <a:latin typeface="Arial" charset="0"/>
        </a:defRPr>
      </a:lvl3pPr>
      <a:lvl4pPr algn="l" rtl="0" eaLnBrk="1" fontAlgn="base" hangingPunct="1">
        <a:spcBef>
          <a:spcPct val="0"/>
        </a:spcBef>
        <a:spcAft>
          <a:spcPct val="0"/>
        </a:spcAft>
        <a:defRPr sz="3733" b="1">
          <a:solidFill>
            <a:schemeClr val="bg2"/>
          </a:solidFill>
          <a:latin typeface="Arial" charset="0"/>
        </a:defRPr>
      </a:lvl4pPr>
      <a:lvl5pPr algn="l" rtl="0" eaLnBrk="1" fontAlgn="base" hangingPunct="1">
        <a:spcBef>
          <a:spcPct val="0"/>
        </a:spcBef>
        <a:spcAft>
          <a:spcPct val="0"/>
        </a:spcAft>
        <a:defRPr sz="3733" b="1">
          <a:solidFill>
            <a:schemeClr val="bg2"/>
          </a:solidFill>
          <a:latin typeface="Arial" charset="0"/>
        </a:defRPr>
      </a:lvl5pPr>
      <a:lvl6pPr marL="609585" algn="l" rtl="0" eaLnBrk="1" fontAlgn="base" hangingPunct="1">
        <a:spcBef>
          <a:spcPct val="0"/>
        </a:spcBef>
        <a:spcAft>
          <a:spcPct val="0"/>
        </a:spcAft>
        <a:defRPr sz="3733" b="1">
          <a:solidFill>
            <a:schemeClr val="bg2"/>
          </a:solidFill>
          <a:latin typeface="Arial" charset="0"/>
        </a:defRPr>
      </a:lvl6pPr>
      <a:lvl7pPr marL="1219170" algn="l" rtl="0" eaLnBrk="1" fontAlgn="base" hangingPunct="1">
        <a:spcBef>
          <a:spcPct val="0"/>
        </a:spcBef>
        <a:spcAft>
          <a:spcPct val="0"/>
        </a:spcAft>
        <a:defRPr sz="3733" b="1">
          <a:solidFill>
            <a:schemeClr val="bg2"/>
          </a:solidFill>
          <a:latin typeface="Arial" charset="0"/>
        </a:defRPr>
      </a:lvl7pPr>
      <a:lvl8pPr marL="1828754" algn="l" rtl="0" eaLnBrk="1" fontAlgn="base" hangingPunct="1">
        <a:spcBef>
          <a:spcPct val="0"/>
        </a:spcBef>
        <a:spcAft>
          <a:spcPct val="0"/>
        </a:spcAft>
        <a:defRPr sz="3733" b="1">
          <a:solidFill>
            <a:schemeClr val="bg2"/>
          </a:solidFill>
          <a:latin typeface="Arial" charset="0"/>
        </a:defRPr>
      </a:lvl8pPr>
      <a:lvl9pPr marL="2438339" algn="l" rtl="0" eaLnBrk="1" fontAlgn="base" hangingPunct="1">
        <a:spcBef>
          <a:spcPct val="0"/>
        </a:spcBef>
        <a:spcAft>
          <a:spcPct val="0"/>
        </a:spcAft>
        <a:defRPr sz="3733" b="1">
          <a:solidFill>
            <a:schemeClr val="bg2"/>
          </a:solidFill>
          <a:latin typeface="Arial" charset="0"/>
        </a:defRPr>
      </a:lvl9pPr>
    </p:titleStyle>
    <p:bodyStyle>
      <a:lvl1pPr marL="357708" indent="-357708" algn="l" rtl="0" eaLnBrk="1" fontAlgn="base" hangingPunct="1">
        <a:spcBef>
          <a:spcPct val="25000"/>
        </a:spcBef>
        <a:spcAft>
          <a:spcPct val="0"/>
        </a:spcAft>
        <a:buClr>
          <a:schemeClr val="bg2"/>
        </a:buClr>
        <a:buSzPct val="80000"/>
        <a:buFont typeface="Wingdings" panose="05000000000000000000" pitchFamily="2" charset="2"/>
        <a:buChar char=""/>
        <a:tabLst>
          <a:tab pos="1650959" algn="l"/>
        </a:tabLst>
        <a:defRPr sz="2667">
          <a:solidFill>
            <a:schemeClr val="tx1">
              <a:lumMod val="65000"/>
              <a:lumOff val="35000"/>
            </a:schemeClr>
          </a:solidFill>
          <a:latin typeface="+mn-lt"/>
          <a:ea typeface="+mn-ea"/>
          <a:cs typeface="+mn-cs"/>
        </a:defRPr>
      </a:lvl1pPr>
      <a:lvl2pPr marL="728115" indent="-368291" algn="l" rtl="0" eaLnBrk="1" fontAlgn="base" hangingPunct="1">
        <a:spcBef>
          <a:spcPct val="25000"/>
        </a:spcBef>
        <a:spcAft>
          <a:spcPct val="0"/>
        </a:spcAft>
        <a:buClr>
          <a:schemeClr val="bg2"/>
        </a:buClr>
        <a:buFont typeface="Symbol" panose="05050102010706020507" pitchFamily="18" charset="2"/>
        <a:buChar char=""/>
        <a:tabLst>
          <a:tab pos="1650959" algn="l"/>
        </a:tabLst>
        <a:defRPr>
          <a:solidFill>
            <a:schemeClr val="tx1">
              <a:lumMod val="65000"/>
              <a:lumOff val="35000"/>
            </a:schemeClr>
          </a:solidFill>
          <a:latin typeface="+mn-lt"/>
        </a:defRPr>
      </a:lvl2pPr>
      <a:lvl3pPr marL="1113339" indent="-383108" algn="l" rtl="0" eaLnBrk="1" fontAlgn="base" hangingPunct="1">
        <a:spcBef>
          <a:spcPct val="25000"/>
        </a:spcBef>
        <a:spcAft>
          <a:spcPct val="0"/>
        </a:spcAft>
        <a:buClr>
          <a:schemeClr val="bg2"/>
        </a:buClr>
        <a:buFont typeface="Arial" panose="020B0604020202020204" pitchFamily="34" charset="0"/>
        <a:buChar char="–"/>
        <a:tabLst>
          <a:tab pos="1650959" algn="l"/>
        </a:tabLst>
        <a:defRPr sz="2133">
          <a:solidFill>
            <a:schemeClr val="tx1">
              <a:lumMod val="65000"/>
              <a:lumOff val="35000"/>
            </a:schemeClr>
          </a:solidFill>
          <a:latin typeface="+mn-lt"/>
        </a:defRPr>
      </a:lvl3pPr>
      <a:lvl4pPr marL="1471047" indent="-355591" algn="l" rtl="0" eaLnBrk="1" fontAlgn="base" hangingPunct="1">
        <a:spcBef>
          <a:spcPct val="25000"/>
        </a:spcBef>
        <a:spcAft>
          <a:spcPct val="0"/>
        </a:spcAft>
        <a:buClr>
          <a:schemeClr val="bg2"/>
        </a:buClr>
        <a:buFont typeface="Arial" charset="0"/>
        <a:buChar char="–"/>
        <a:tabLst>
          <a:tab pos="1650959" algn="l"/>
        </a:tabLst>
        <a:defRPr sz="2133">
          <a:solidFill>
            <a:schemeClr val="tx1">
              <a:lumMod val="65000"/>
              <a:lumOff val="35000"/>
            </a:schemeClr>
          </a:solidFill>
          <a:latin typeface="+mn-lt"/>
        </a:defRPr>
      </a:lvl4pPr>
      <a:lvl5pPr marL="1816055" indent="-380990" algn="l" rtl="0" eaLnBrk="1" fontAlgn="base" hangingPunct="1">
        <a:spcBef>
          <a:spcPct val="25000"/>
        </a:spcBef>
        <a:spcAft>
          <a:spcPct val="0"/>
        </a:spcAft>
        <a:buClr>
          <a:schemeClr val="bg2"/>
        </a:buClr>
        <a:buFont typeface="Arial" panose="020B0604020202020204" pitchFamily="34" charset="0"/>
        <a:buChar char="–"/>
        <a:tabLst/>
        <a:defRPr sz="2133" baseline="0">
          <a:solidFill>
            <a:schemeClr val="tx1">
              <a:lumMod val="65000"/>
              <a:lumOff val="35000"/>
            </a:schemeClr>
          </a:solidFill>
          <a:latin typeface="+mn-lt"/>
        </a:defRPr>
      </a:lvl5pPr>
      <a:lvl6pPr marL="3464897"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6pPr>
      <a:lvl7pPr marL="4074482"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7pPr>
      <a:lvl8pPr marL="4684067"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8pPr>
      <a:lvl9pPr marL="5293652"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9pPr>
    </p:bodyStyle>
    <p:other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45F5F1-8900-4716-82C4-F675E1E89D16}" type="datetimeFigureOut">
              <a:rPr lang="ru-RU" smtClean="0"/>
              <a:t>29.05.2019</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3DD151-BAE8-449A-ABDE-6C3F02432EF1}" type="slidenum">
              <a:rPr lang="ru-RU" smtClean="0"/>
              <a:t>‹#›</a:t>
            </a:fld>
            <a:endParaRPr lang="ru-RU"/>
          </a:p>
        </p:txBody>
      </p:sp>
    </p:spTree>
    <p:extLst>
      <p:ext uri="{BB962C8B-B14F-4D97-AF65-F5344CB8AC3E}">
        <p14:creationId xmlns:p14="http://schemas.microsoft.com/office/powerpoint/2010/main" val="108994688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56017" y="454958"/>
            <a:ext cx="10290211" cy="284693"/>
          </a:xfrm>
          <a:prstGeom prst="rect">
            <a:avLst/>
          </a:prstGeom>
        </p:spPr>
        <p:txBody>
          <a:bodyPr wrap="square" lIns="0" tIns="0" rIns="0" bIns="0">
            <a:spAutoFit/>
          </a:bodyPr>
          <a:lstStyle>
            <a:lvl1pPr>
              <a:defRPr sz="1850" b="1" i="0">
                <a:solidFill>
                  <a:srgbClr val="231F20"/>
                </a:solidFill>
                <a:latin typeface="Arial"/>
                <a:cs typeface="Arial"/>
              </a:defRPr>
            </a:lvl1pPr>
          </a:lstStyle>
          <a:p>
            <a:endParaRPr/>
          </a:p>
        </p:txBody>
      </p:sp>
      <p:sp>
        <p:nvSpPr>
          <p:cNvPr id="3" name="Holder 3"/>
          <p:cNvSpPr>
            <a:spLocks noGrp="1"/>
          </p:cNvSpPr>
          <p:nvPr>
            <p:ph type="body" idx="1"/>
          </p:nvPr>
        </p:nvSpPr>
        <p:spPr>
          <a:xfrm>
            <a:off x="1162975" y="2250728"/>
            <a:ext cx="9876297" cy="130805"/>
          </a:xfrm>
          <a:prstGeom prst="rect">
            <a:avLst/>
          </a:prstGeom>
        </p:spPr>
        <p:txBody>
          <a:bodyPr wrap="square" lIns="0" tIns="0" rIns="0" bIns="0">
            <a:spAutoFit/>
          </a:bodyPr>
          <a:lstStyle>
            <a:lvl1pPr>
              <a:defRPr sz="850" b="1" i="0">
                <a:solidFill>
                  <a:srgbClr val="8A4D4F"/>
                </a:solidFill>
                <a:latin typeface="Arial"/>
                <a:cs typeface="Arial"/>
              </a:defRPr>
            </a:lvl1pPr>
          </a:lstStyle>
          <a:p>
            <a:endParaRPr/>
          </a:p>
        </p:txBody>
      </p:sp>
      <p:sp>
        <p:nvSpPr>
          <p:cNvPr id="4" name="Holder 4"/>
          <p:cNvSpPr>
            <a:spLocks noGrp="1"/>
          </p:cNvSpPr>
          <p:nvPr>
            <p:ph type="ftr" sz="quarter" idx="5"/>
          </p:nvPr>
        </p:nvSpPr>
        <p:spPr>
          <a:xfrm>
            <a:off x="4040635" y="6017142"/>
            <a:ext cx="4195483" cy="360548"/>
          </a:xfrm>
          <a:prstGeom prst="rect">
            <a:avLst/>
          </a:prstGeom>
        </p:spPr>
        <p:txBody>
          <a:bodyPr wrap="square" lIns="0" tIns="0" rIns="0" bIns="0">
            <a:spAutoFit/>
          </a:bodyPr>
          <a:lstStyle>
            <a:lvl1pPr>
              <a:defRPr sz="1150" b="1" i="0">
                <a:solidFill>
                  <a:schemeClr val="bg1"/>
                </a:solidFill>
                <a:latin typeface="Arial"/>
                <a:cs typeface="Arial"/>
              </a:defRPr>
            </a:lvl1pPr>
          </a:lstStyle>
          <a:p>
            <a:pPr marL="15368">
              <a:lnSpc>
                <a:spcPts val="1452"/>
              </a:lnSpc>
              <a:spcBef>
                <a:spcPts val="12"/>
              </a:spcBef>
            </a:pPr>
            <a:r>
              <a:rPr lang="ru-RU" spc="-48"/>
              <a:t>РЕБАГИТ </a:t>
            </a:r>
            <a:r>
              <a:rPr lang="ru-RU" spc="-24"/>
              <a:t>– </a:t>
            </a:r>
            <a:r>
              <a:rPr lang="ru-RU" spc="-48"/>
              <a:t>ФИЗИОЛОГИЧЕСКАЯ </a:t>
            </a:r>
            <a:r>
              <a:rPr lang="ru-RU" sz="1210" spc="-73"/>
              <a:t>4D</a:t>
            </a:r>
            <a:r>
              <a:rPr lang="ru-RU" sz="1210" spc="-115"/>
              <a:t> </a:t>
            </a:r>
            <a:r>
              <a:rPr lang="ru-RU" spc="-61"/>
              <a:t>ЗАЩИТА</a:t>
            </a:r>
            <a:endParaRPr lang="ru-RU" sz="1210"/>
          </a:p>
          <a:p>
            <a:pPr marL="1004315">
              <a:lnSpc>
                <a:spcPts val="1380"/>
              </a:lnSpc>
            </a:pPr>
            <a:r>
              <a:rPr lang="ru-RU" spc="-18"/>
              <a:t>СЛИЗИСТОЙ </a:t>
            </a:r>
            <a:r>
              <a:rPr lang="ru-RU" spc="-12"/>
              <a:t>ОБОЛОЧКИ</a:t>
            </a:r>
            <a:r>
              <a:rPr lang="ru-RU" spc="-121"/>
              <a:t> </a:t>
            </a:r>
            <a:r>
              <a:rPr lang="ru-RU"/>
              <a:t>ЖКТ</a:t>
            </a:r>
            <a:endParaRPr lang="ru-RU" dirty="0"/>
          </a:p>
        </p:txBody>
      </p:sp>
      <p:sp>
        <p:nvSpPr>
          <p:cNvPr id="5" name="Holder 5"/>
          <p:cNvSpPr>
            <a:spLocks noGrp="1"/>
          </p:cNvSpPr>
          <p:nvPr>
            <p:ph type="dt" sz="half" idx="6"/>
          </p:nvPr>
        </p:nvSpPr>
        <p:spPr>
          <a:xfrm>
            <a:off x="610113" y="6377942"/>
            <a:ext cx="2806516"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5/29/2019</a:t>
            </a:fld>
            <a:endParaRPr lang="en-US"/>
          </a:p>
        </p:txBody>
      </p:sp>
      <p:sp>
        <p:nvSpPr>
          <p:cNvPr id="6" name="Holder 6"/>
          <p:cNvSpPr>
            <a:spLocks noGrp="1"/>
          </p:cNvSpPr>
          <p:nvPr>
            <p:ph type="sldNum" sz="quarter" idx="7"/>
          </p:nvPr>
        </p:nvSpPr>
        <p:spPr>
          <a:xfrm>
            <a:off x="8785618" y="6377942"/>
            <a:ext cx="2806516"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3963507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81" r:id="rId6"/>
  </p:sldLayoutIdLst>
  <p:txStyles>
    <p:titleStyle>
      <a:lvl1pPr>
        <a:defRPr>
          <a:latin typeface="+mj-lt"/>
          <a:ea typeface="+mj-ea"/>
          <a:cs typeface="+mj-cs"/>
        </a:defRPr>
      </a:lvl1pPr>
    </p:titleStyle>
    <p:bodyStyle>
      <a:lvl1pPr marL="0">
        <a:defRPr>
          <a:latin typeface="+mn-lt"/>
          <a:ea typeface="+mn-ea"/>
          <a:cs typeface="+mn-cs"/>
        </a:defRPr>
      </a:lvl1pPr>
      <a:lvl2pPr marL="553258">
        <a:defRPr>
          <a:latin typeface="+mn-lt"/>
          <a:ea typeface="+mn-ea"/>
          <a:cs typeface="+mn-cs"/>
        </a:defRPr>
      </a:lvl2pPr>
      <a:lvl3pPr marL="1106515">
        <a:defRPr>
          <a:latin typeface="+mn-lt"/>
          <a:ea typeface="+mn-ea"/>
          <a:cs typeface="+mn-cs"/>
        </a:defRPr>
      </a:lvl3pPr>
      <a:lvl4pPr marL="1659773">
        <a:defRPr>
          <a:latin typeface="+mn-lt"/>
          <a:ea typeface="+mn-ea"/>
          <a:cs typeface="+mn-cs"/>
        </a:defRPr>
      </a:lvl4pPr>
      <a:lvl5pPr marL="2213031">
        <a:defRPr>
          <a:latin typeface="+mn-lt"/>
          <a:ea typeface="+mn-ea"/>
          <a:cs typeface="+mn-cs"/>
        </a:defRPr>
      </a:lvl5pPr>
      <a:lvl6pPr marL="2766289">
        <a:defRPr>
          <a:latin typeface="+mn-lt"/>
          <a:ea typeface="+mn-ea"/>
          <a:cs typeface="+mn-cs"/>
        </a:defRPr>
      </a:lvl6pPr>
      <a:lvl7pPr marL="3319546">
        <a:defRPr>
          <a:latin typeface="+mn-lt"/>
          <a:ea typeface="+mn-ea"/>
          <a:cs typeface="+mn-cs"/>
        </a:defRPr>
      </a:lvl7pPr>
      <a:lvl8pPr marL="3872804">
        <a:defRPr>
          <a:latin typeface="+mn-lt"/>
          <a:ea typeface="+mn-ea"/>
          <a:cs typeface="+mn-cs"/>
        </a:defRPr>
      </a:lvl8pPr>
      <a:lvl9pPr marL="4426062">
        <a:defRPr>
          <a:latin typeface="+mn-lt"/>
          <a:ea typeface="+mn-ea"/>
          <a:cs typeface="+mn-cs"/>
        </a:defRPr>
      </a:lvl9pPr>
    </p:bodyStyle>
    <p:otherStyle>
      <a:lvl1pPr marL="0">
        <a:defRPr>
          <a:latin typeface="+mn-lt"/>
          <a:ea typeface="+mn-ea"/>
          <a:cs typeface="+mn-cs"/>
        </a:defRPr>
      </a:lvl1pPr>
      <a:lvl2pPr marL="553258">
        <a:defRPr>
          <a:latin typeface="+mn-lt"/>
          <a:ea typeface="+mn-ea"/>
          <a:cs typeface="+mn-cs"/>
        </a:defRPr>
      </a:lvl2pPr>
      <a:lvl3pPr marL="1106515">
        <a:defRPr>
          <a:latin typeface="+mn-lt"/>
          <a:ea typeface="+mn-ea"/>
          <a:cs typeface="+mn-cs"/>
        </a:defRPr>
      </a:lvl3pPr>
      <a:lvl4pPr marL="1659773">
        <a:defRPr>
          <a:latin typeface="+mn-lt"/>
          <a:ea typeface="+mn-ea"/>
          <a:cs typeface="+mn-cs"/>
        </a:defRPr>
      </a:lvl4pPr>
      <a:lvl5pPr marL="2213031">
        <a:defRPr>
          <a:latin typeface="+mn-lt"/>
          <a:ea typeface="+mn-ea"/>
          <a:cs typeface="+mn-cs"/>
        </a:defRPr>
      </a:lvl5pPr>
      <a:lvl6pPr marL="2766289">
        <a:defRPr>
          <a:latin typeface="+mn-lt"/>
          <a:ea typeface="+mn-ea"/>
          <a:cs typeface="+mn-cs"/>
        </a:defRPr>
      </a:lvl6pPr>
      <a:lvl7pPr marL="3319546">
        <a:defRPr>
          <a:latin typeface="+mn-lt"/>
          <a:ea typeface="+mn-ea"/>
          <a:cs typeface="+mn-cs"/>
        </a:defRPr>
      </a:lvl7pPr>
      <a:lvl8pPr marL="3872804">
        <a:defRPr>
          <a:latin typeface="+mn-lt"/>
          <a:ea typeface="+mn-ea"/>
          <a:cs typeface="+mn-cs"/>
        </a:defRPr>
      </a:lvl8pPr>
      <a:lvl9pPr marL="4426062">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41D2AE-FD85-4B32-8C29-B2834F393D59}" type="datetimeFigureOut">
              <a:rPr lang="ru-RU" smtClean="0"/>
              <a:t>29.05.2019</a:t>
            </a:fld>
            <a:endParaRPr lang="ru-RU"/>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6D96BE-86CD-43CA-85B4-7FB87B39CCAF}" type="slidenum">
              <a:rPr lang="ru-RU" smtClean="0"/>
              <a:t>‹#›</a:t>
            </a:fld>
            <a:endParaRPr lang="ru-RU"/>
          </a:p>
        </p:txBody>
      </p:sp>
    </p:spTree>
    <p:extLst>
      <p:ext uri="{BB962C8B-B14F-4D97-AF65-F5344CB8AC3E}">
        <p14:creationId xmlns:p14="http://schemas.microsoft.com/office/powerpoint/2010/main" val="2286280201"/>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55.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15.png"/><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3.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8.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Layout" Target="../slideLayouts/slideLayout43.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3.xml"/><Relationship Id="rId6" Type="http://schemas.openxmlformats.org/officeDocument/2006/relationships/hyperlink" Target="http://www.rgnkc.ru/" TargetMode="External"/><Relationship Id="rId5" Type="http://schemas.openxmlformats.org/officeDocument/2006/relationships/hyperlink" Target="http://www.medpoint1.ru/" TargetMode="External"/><Relationship Id="rId4" Type="http://schemas.openxmlformats.org/officeDocument/2006/relationships/hyperlink" Target="http://www.youtube.com/"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C61AE68-8A1F-4289-9AF7-6A79320020F3}"/>
              </a:ext>
            </a:extLst>
          </p:cNvPr>
          <p:cNvSpPr>
            <a:spLocks noGrp="1"/>
          </p:cNvSpPr>
          <p:nvPr>
            <p:ph type="ctrTitle"/>
          </p:nvPr>
        </p:nvSpPr>
        <p:spPr>
          <a:xfrm>
            <a:off x="1032387" y="140600"/>
            <a:ext cx="10482826" cy="3541892"/>
          </a:xfrm>
        </p:spPr>
        <p:txBody>
          <a:bodyPr>
            <a:noAutofit/>
          </a:bodyPr>
          <a:lstStyle/>
          <a:p>
            <a:pPr>
              <a:lnSpc>
                <a:spcPct val="100000"/>
              </a:lnSpc>
            </a:pPr>
            <a:r>
              <a:rPr lang="ru-RU" sz="4400" b="1" dirty="0" err="1" smtClean="0">
                <a:solidFill>
                  <a:srgbClr val="0070C0"/>
                </a:solidFill>
                <a:latin typeface="Arial Narrow" panose="020B0606020202030204" pitchFamily="34" charset="0"/>
                <a:ea typeface="Calibri" panose="020F0502020204030204" pitchFamily="34" charset="0"/>
                <a:cs typeface="Times New Roman" panose="02020603050405020304" pitchFamily="18" charset="0"/>
              </a:rPr>
              <a:t>Коморбидная</a:t>
            </a:r>
            <a:r>
              <a:rPr lang="ru-RU" sz="4400" b="1" dirty="0" smtClean="0">
                <a:solidFill>
                  <a:srgbClr val="0070C0"/>
                </a:solidFill>
                <a:latin typeface="Arial Narrow" panose="020B0606020202030204" pitchFamily="34" charset="0"/>
                <a:ea typeface="Calibri" panose="020F0502020204030204" pitchFamily="34" charset="0"/>
                <a:cs typeface="Times New Roman" panose="02020603050405020304" pitchFamily="18" charset="0"/>
              </a:rPr>
              <a:t> патология в пожилом возрасте</a:t>
            </a:r>
            <a:endParaRPr lang="ru-RU" sz="4400" b="1" i="1" dirty="0">
              <a:solidFill>
                <a:srgbClr val="0070C0"/>
              </a:solidFill>
              <a:latin typeface="Arial Narrow" panose="020B0606020202030204" pitchFamily="34" charset="0"/>
            </a:endParaRPr>
          </a:p>
        </p:txBody>
      </p:sp>
      <p:sp>
        <p:nvSpPr>
          <p:cNvPr id="3" name="Подзаголовок 2">
            <a:extLst>
              <a:ext uri="{FF2B5EF4-FFF2-40B4-BE49-F238E27FC236}">
                <a16:creationId xmlns:a16="http://schemas.microsoft.com/office/drawing/2014/main" id="{12544398-5B75-470C-A0A9-9931CE914ECB}"/>
              </a:ext>
            </a:extLst>
          </p:cNvPr>
          <p:cNvSpPr>
            <a:spLocks noGrp="1"/>
          </p:cNvSpPr>
          <p:nvPr>
            <p:ph type="subTitle" idx="1"/>
          </p:nvPr>
        </p:nvSpPr>
        <p:spPr>
          <a:xfrm>
            <a:off x="1241659" y="4516677"/>
            <a:ext cx="10376033" cy="1655762"/>
          </a:xfrm>
        </p:spPr>
        <p:txBody>
          <a:bodyPr>
            <a:noAutofit/>
          </a:bodyPr>
          <a:lstStyle/>
          <a:p>
            <a:pPr lvl="0" fontAlgn="base">
              <a:lnSpc>
                <a:spcPct val="100000"/>
              </a:lnSpc>
              <a:spcBef>
                <a:spcPct val="20000"/>
              </a:spcBef>
              <a:spcAft>
                <a:spcPct val="0"/>
              </a:spcAft>
              <a:buClr>
                <a:srgbClr val="3961AC"/>
              </a:buClr>
              <a:buSzPct val="80000"/>
              <a:tabLst>
                <a:tab pos="1238250" algn="l"/>
              </a:tabLst>
            </a:pPr>
            <a:r>
              <a:rPr lang="ru-RU" kern="0" dirty="0" smtClean="0">
                <a:latin typeface="Arial Narrow" panose="020B0606020202030204" pitchFamily="34" charset="0"/>
              </a:rPr>
              <a:t>Котовская Юлия Викторовна</a:t>
            </a:r>
          </a:p>
          <a:p>
            <a:pPr lvl="0" fontAlgn="base">
              <a:lnSpc>
                <a:spcPct val="100000"/>
              </a:lnSpc>
              <a:spcBef>
                <a:spcPct val="20000"/>
              </a:spcBef>
              <a:spcAft>
                <a:spcPct val="0"/>
              </a:spcAft>
              <a:buClr>
                <a:srgbClr val="3961AC"/>
              </a:buClr>
              <a:buSzPct val="80000"/>
              <a:tabLst>
                <a:tab pos="1238250" algn="l"/>
              </a:tabLst>
            </a:pPr>
            <a:r>
              <a:rPr lang="ru-RU" sz="2000" kern="0" dirty="0" smtClean="0">
                <a:latin typeface="Arial Narrow" panose="020B0606020202030204" pitchFamily="34" charset="0"/>
              </a:rPr>
              <a:t> </a:t>
            </a:r>
            <a:r>
              <a:rPr lang="ru-RU" sz="2000" kern="0" dirty="0">
                <a:latin typeface="Arial Narrow" panose="020B0606020202030204" pitchFamily="34" charset="0"/>
              </a:rPr>
              <a:t>д.м.н., профессор, </a:t>
            </a:r>
          </a:p>
          <a:p>
            <a:pPr lvl="0" fontAlgn="base">
              <a:lnSpc>
                <a:spcPct val="100000"/>
              </a:lnSpc>
              <a:spcBef>
                <a:spcPct val="20000"/>
              </a:spcBef>
              <a:spcAft>
                <a:spcPct val="0"/>
              </a:spcAft>
              <a:buClr>
                <a:srgbClr val="3961AC"/>
              </a:buClr>
              <a:buSzPct val="80000"/>
              <a:tabLst>
                <a:tab pos="1238250" algn="l"/>
              </a:tabLst>
            </a:pPr>
            <a:r>
              <a:rPr lang="ru-RU" sz="2000" kern="0" dirty="0" smtClean="0">
                <a:latin typeface="Arial Narrow" panose="020B0606020202030204" pitchFamily="34" charset="0"/>
              </a:rPr>
              <a:t>Заместитель директора по научной работе </a:t>
            </a:r>
          </a:p>
          <a:p>
            <a:pPr lvl="0" fontAlgn="base">
              <a:lnSpc>
                <a:spcPct val="100000"/>
              </a:lnSpc>
              <a:spcBef>
                <a:spcPct val="20000"/>
              </a:spcBef>
              <a:spcAft>
                <a:spcPct val="0"/>
              </a:spcAft>
              <a:buClr>
                <a:srgbClr val="3961AC"/>
              </a:buClr>
              <a:buSzPct val="80000"/>
              <a:tabLst>
                <a:tab pos="1238250" algn="l"/>
              </a:tabLst>
            </a:pPr>
            <a:r>
              <a:rPr lang="ru-RU" sz="2000" kern="0" dirty="0" smtClean="0">
                <a:latin typeface="Arial Narrow" panose="020B0606020202030204" pitchFamily="34" charset="0"/>
              </a:rPr>
              <a:t>Российского геронтологического научно-клинического центра</a:t>
            </a:r>
          </a:p>
          <a:p>
            <a:pPr lvl="0" fontAlgn="base">
              <a:lnSpc>
                <a:spcPct val="100000"/>
              </a:lnSpc>
              <a:spcBef>
                <a:spcPct val="20000"/>
              </a:spcBef>
              <a:spcAft>
                <a:spcPct val="0"/>
              </a:spcAft>
              <a:buClr>
                <a:srgbClr val="3961AC"/>
              </a:buClr>
              <a:buSzPct val="80000"/>
              <a:tabLst>
                <a:tab pos="1238250" algn="l"/>
              </a:tabLst>
            </a:pPr>
            <a:r>
              <a:rPr lang="ru-RU" sz="2000" kern="0" dirty="0" smtClean="0">
                <a:latin typeface="Arial Narrow" panose="020B0606020202030204" pitchFamily="34" charset="0"/>
              </a:rPr>
              <a:t>РНИМУ </a:t>
            </a:r>
            <a:r>
              <a:rPr lang="ru-RU" sz="2000" kern="0" dirty="0">
                <a:latin typeface="Arial Narrow" panose="020B0606020202030204" pitchFamily="34" charset="0"/>
              </a:rPr>
              <a:t>им. Н.И. Пирогова Минздрава России</a:t>
            </a:r>
          </a:p>
        </p:txBody>
      </p:sp>
    </p:spTree>
    <p:extLst>
      <p:ext uri="{BB962C8B-B14F-4D97-AF65-F5344CB8AC3E}">
        <p14:creationId xmlns:p14="http://schemas.microsoft.com/office/powerpoint/2010/main" val="34142041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32703" y="165505"/>
            <a:ext cx="10515600" cy="1325563"/>
          </a:xfrm>
        </p:spPr>
        <p:txBody>
          <a:bodyPr>
            <a:normAutofit/>
          </a:bodyPr>
          <a:lstStyle/>
          <a:p>
            <a:endParaRPr lang="ru-RU" sz="3200" dirty="0">
              <a:solidFill>
                <a:srgbClr val="C00000"/>
              </a:solidFill>
              <a:latin typeface="Calibri" panose="020F0502020204030204" pitchFamily="34" charset="0"/>
            </a:endParaRPr>
          </a:p>
        </p:txBody>
      </p:sp>
      <p:sp>
        <p:nvSpPr>
          <p:cNvPr id="3" name="Объект 2"/>
          <p:cNvSpPr>
            <a:spLocks noGrp="1"/>
          </p:cNvSpPr>
          <p:nvPr>
            <p:ph idx="1"/>
          </p:nvPr>
        </p:nvSpPr>
        <p:spPr>
          <a:xfrm>
            <a:off x="5767235" y="684986"/>
            <a:ext cx="6046838" cy="6007509"/>
          </a:xfrm>
        </p:spPr>
        <p:txBody>
          <a:bodyPr>
            <a:normAutofit fontScale="92500" lnSpcReduction="20000"/>
          </a:bodyPr>
          <a:lstStyle/>
          <a:p>
            <a:r>
              <a:rPr lang="ru-RU" dirty="0">
                <a:latin typeface="Arial Narrow" panose="020B0606020202030204" pitchFamily="34" charset="0"/>
              </a:rPr>
              <a:t>Воздействие на ФР будущих заболеваний может представлять рост потребности в лечении и должно тщательно анализироваться</a:t>
            </a:r>
          </a:p>
          <a:p>
            <a:endParaRPr lang="ru-RU" dirty="0">
              <a:latin typeface="Arial Narrow" panose="020B0606020202030204" pitchFamily="34" charset="0"/>
            </a:endParaRPr>
          </a:p>
          <a:p>
            <a:r>
              <a:rPr lang="ru-RU" dirty="0">
                <a:latin typeface="Arial Narrow" panose="020B0606020202030204" pitchFamily="34" charset="0"/>
              </a:rPr>
              <a:t>Доказательства для рекомендаций по ведению конкретного состояния базируются на данных исследований, полученных у пациентов без </a:t>
            </a:r>
            <a:r>
              <a:rPr lang="ru-RU" dirty="0" err="1">
                <a:latin typeface="Arial Narrow" panose="020B0606020202030204" pitchFamily="34" charset="0"/>
              </a:rPr>
              <a:t>полиморбидности</a:t>
            </a:r>
            <a:endParaRPr lang="ru-RU" dirty="0">
              <a:latin typeface="Arial Narrow" panose="020B0606020202030204" pitchFamily="34" charset="0"/>
            </a:endParaRPr>
          </a:p>
          <a:p>
            <a:endParaRPr lang="ru-RU" dirty="0">
              <a:latin typeface="Arial Narrow" panose="020B0606020202030204" pitchFamily="34" charset="0"/>
            </a:endParaRPr>
          </a:p>
          <a:p>
            <a:r>
              <a:rPr lang="ru-RU" b="1" dirty="0" smtClean="0">
                <a:solidFill>
                  <a:srgbClr val="FF0000"/>
                </a:solidFill>
                <a:latin typeface="Arial Narrow" panose="020B0606020202030204" pitchFamily="34" charset="0"/>
              </a:rPr>
              <a:t>Тщательно </a:t>
            </a:r>
            <a:r>
              <a:rPr lang="ru-RU" b="1" dirty="0">
                <a:solidFill>
                  <a:srgbClr val="FF0000"/>
                </a:solidFill>
                <a:latin typeface="Arial Narrow" panose="020B0606020202030204" pitchFamily="34" charset="0"/>
              </a:rPr>
              <a:t>взвешивать риск и пользу, </a:t>
            </a:r>
            <a:r>
              <a:rPr lang="ru-RU" dirty="0">
                <a:latin typeface="Arial Narrow" panose="020B0606020202030204" pitchFamily="34" charset="0"/>
              </a:rPr>
              <a:t>которые потенциально получит пациент с </a:t>
            </a:r>
            <a:r>
              <a:rPr lang="ru-RU" dirty="0" err="1">
                <a:latin typeface="Arial Narrow" panose="020B0606020202030204" pitchFamily="34" charset="0"/>
              </a:rPr>
              <a:t>полиморбидностью</a:t>
            </a:r>
            <a:r>
              <a:rPr lang="ru-RU" dirty="0">
                <a:latin typeface="Arial Narrow" panose="020B0606020202030204" pitchFamily="34" charset="0"/>
              </a:rPr>
              <a:t> при назначении лечения согласно рекомендациям по отдельно взятому состоянию</a:t>
            </a:r>
          </a:p>
          <a:p>
            <a:endParaRPr lang="ru-RU" dirty="0">
              <a:latin typeface="Arial Narrow" panose="020B0606020202030204" pitchFamily="34" charset="0"/>
            </a:endParaRPr>
          </a:p>
          <a:p>
            <a:r>
              <a:rPr lang="ru-RU" dirty="0">
                <a:latin typeface="Arial Narrow" panose="020B0606020202030204" pitchFamily="34" charset="0"/>
              </a:rPr>
              <a:t>Обсуждайте </a:t>
            </a:r>
            <a:r>
              <a:rPr lang="ru-RU" b="1" dirty="0" smtClean="0">
                <a:solidFill>
                  <a:srgbClr val="FF0000"/>
                </a:solidFill>
                <a:latin typeface="Arial Narrow" panose="020B0606020202030204" pitchFamily="34" charset="0"/>
              </a:rPr>
              <a:t>предпочтения и ожидания пациента</a:t>
            </a:r>
            <a:r>
              <a:rPr lang="ru-RU" dirty="0" smtClean="0">
                <a:latin typeface="Arial Narrow" panose="020B0606020202030204" pitchFamily="34" charset="0"/>
              </a:rPr>
              <a:t> </a:t>
            </a:r>
            <a:r>
              <a:rPr lang="ru-RU" dirty="0">
                <a:latin typeface="Arial Narrow" panose="020B0606020202030204" pitchFamily="34" charset="0"/>
              </a:rPr>
              <a:t>относительно помощи и лечения</a:t>
            </a:r>
          </a:p>
        </p:txBody>
      </p:sp>
      <p:pic>
        <p:nvPicPr>
          <p:cNvPr id="4" name="Рисунок 3">
            <a:extLst>
              <a:ext uri="{FF2B5EF4-FFF2-40B4-BE49-F238E27FC236}">
                <a16:creationId xmlns:a16="http://schemas.microsoft.com/office/drawing/2014/main" id="{F6597A35-C2EC-4571-B46E-FC78A44E60BE}"/>
              </a:ext>
            </a:extLst>
          </p:cNvPr>
          <p:cNvPicPr>
            <a:picLocks noChangeAspect="1"/>
          </p:cNvPicPr>
          <p:nvPr/>
        </p:nvPicPr>
        <p:blipFill>
          <a:blip r:embed="rId2"/>
          <a:stretch>
            <a:fillRect/>
          </a:stretch>
        </p:blipFill>
        <p:spPr>
          <a:xfrm>
            <a:off x="377927" y="286149"/>
            <a:ext cx="5084505" cy="6108721"/>
          </a:xfrm>
          <a:prstGeom prst="rect">
            <a:avLst/>
          </a:prstGeom>
        </p:spPr>
      </p:pic>
    </p:spTree>
    <p:extLst>
      <p:ext uri="{BB962C8B-B14F-4D97-AF65-F5344CB8AC3E}">
        <p14:creationId xmlns:p14="http://schemas.microsoft.com/office/powerpoint/2010/main" val="598367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5202" y="2761816"/>
            <a:ext cx="10515600" cy="1325563"/>
          </a:xfrm>
        </p:spPr>
        <p:txBody>
          <a:bodyPr>
            <a:normAutofit fontScale="90000"/>
          </a:bodyPr>
          <a:lstStyle/>
          <a:p>
            <a:pPr algn="ctr"/>
            <a:r>
              <a:rPr lang="ru-RU" b="1" dirty="0" err="1">
                <a:solidFill>
                  <a:srgbClr val="0070C0"/>
                </a:solidFill>
                <a:latin typeface="Arial Narrow" panose="020B0606020202030204" pitchFamily="34" charset="0"/>
                <a:ea typeface="Calibri" panose="020F0502020204030204" pitchFamily="34" charset="0"/>
                <a:cs typeface="Times New Roman" panose="02020603050405020304" pitchFamily="18" charset="0"/>
              </a:rPr>
              <a:t>Коморбидная</a:t>
            </a:r>
            <a:r>
              <a:rPr lang="ru-RU" b="1" dirty="0">
                <a:solidFill>
                  <a:srgbClr val="0070C0"/>
                </a:solidFill>
                <a:latin typeface="Arial Narrow" panose="020B0606020202030204" pitchFamily="34" charset="0"/>
                <a:ea typeface="Calibri" panose="020F0502020204030204" pitchFamily="34" charset="0"/>
                <a:cs typeface="Times New Roman" panose="02020603050405020304" pitchFamily="18" charset="0"/>
              </a:rPr>
              <a:t> патология в клинической практике. </a:t>
            </a:r>
            <a:br>
              <a:rPr lang="ru-RU" b="1" dirty="0">
                <a:solidFill>
                  <a:srgbClr val="0070C0"/>
                </a:solidFill>
                <a:latin typeface="Arial Narrow" panose="020B0606020202030204" pitchFamily="34" charset="0"/>
                <a:ea typeface="Calibri" panose="020F0502020204030204" pitchFamily="34" charset="0"/>
                <a:cs typeface="Times New Roman" panose="02020603050405020304" pitchFamily="18" charset="0"/>
              </a:rPr>
            </a:br>
            <a:r>
              <a:rPr lang="ru-RU" b="1" dirty="0">
                <a:solidFill>
                  <a:srgbClr val="0070C0"/>
                </a:solidFill>
                <a:latin typeface="Arial Narrow" panose="020B0606020202030204" pitchFamily="34" charset="0"/>
                <a:ea typeface="Calibri" panose="020F0502020204030204" pitchFamily="34" charset="0"/>
                <a:cs typeface="Times New Roman" panose="02020603050405020304" pitchFamily="18" charset="0"/>
              </a:rPr>
              <a:t>Алгоритмы диагностики и лечения</a:t>
            </a:r>
            <a:endParaRPr lang="ru-RU" dirty="0"/>
          </a:p>
        </p:txBody>
      </p:sp>
    </p:spTree>
    <p:extLst>
      <p:ext uri="{BB962C8B-B14F-4D97-AF65-F5344CB8AC3E}">
        <p14:creationId xmlns:p14="http://schemas.microsoft.com/office/powerpoint/2010/main" val="42414566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140916" y="609983"/>
            <a:ext cx="5685324" cy="4351338"/>
          </a:xfrm>
        </p:spPr>
        <p:txBody>
          <a:bodyPr/>
          <a:lstStyle/>
          <a:p>
            <a:r>
              <a:rPr lang="ru-RU" dirty="0">
                <a:latin typeface="Arial Narrow" panose="020B0606020202030204" pitchFamily="34" charset="0"/>
              </a:rPr>
              <a:t>2017 г. </a:t>
            </a:r>
            <a:r>
              <a:rPr lang="ru-RU" dirty="0" smtClean="0">
                <a:latin typeface="Arial Narrow" panose="020B0606020202030204" pitchFamily="34" charset="0"/>
              </a:rPr>
              <a:t> 1-ая версия </a:t>
            </a:r>
            <a:r>
              <a:rPr lang="ru-RU" dirty="0">
                <a:latin typeface="Arial Narrow" panose="020B0606020202030204" pitchFamily="34" charset="0"/>
              </a:rPr>
              <a:t>клинических рекомендаций «</a:t>
            </a:r>
            <a:r>
              <a:rPr lang="ru-RU" dirty="0" err="1">
                <a:latin typeface="Arial Narrow" panose="020B0606020202030204" pitchFamily="34" charset="0"/>
              </a:rPr>
              <a:t>Коморбидная</a:t>
            </a:r>
            <a:r>
              <a:rPr lang="ru-RU" dirty="0">
                <a:latin typeface="Arial Narrow" panose="020B0606020202030204" pitchFamily="34" charset="0"/>
              </a:rPr>
              <a:t> патология в клинической практике»</a:t>
            </a:r>
          </a:p>
        </p:txBody>
      </p:sp>
      <p:pic>
        <p:nvPicPr>
          <p:cNvPr id="1026" name="Picture 2"/>
          <p:cNvPicPr>
            <a:picLocks noChangeAspect="1" noChangeArrowheads="1"/>
          </p:cNvPicPr>
          <p:nvPr/>
        </p:nvPicPr>
        <p:blipFill>
          <a:blip r:embed="rId2">
            <a:lum bright="20000"/>
          </a:blip>
          <a:srcRect r="4409"/>
          <a:stretch>
            <a:fillRect/>
          </a:stretch>
        </p:blipFill>
        <p:spPr bwMode="auto">
          <a:xfrm>
            <a:off x="1360414" y="609983"/>
            <a:ext cx="4142986" cy="5778737"/>
          </a:xfrm>
          <a:prstGeom prst="rect">
            <a:avLst/>
          </a:prstGeom>
          <a:noFill/>
          <a:ln w="9525">
            <a:noFill/>
            <a:miter lim="800000"/>
            <a:headEnd/>
            <a:tailEnd/>
          </a:ln>
        </p:spPr>
      </p:pic>
    </p:spTree>
    <p:extLst>
      <p:ext uri="{BB962C8B-B14F-4D97-AF65-F5344CB8AC3E}">
        <p14:creationId xmlns:p14="http://schemas.microsoft.com/office/powerpoint/2010/main" val="37713614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1263788"/>
            <a:ext cx="6996717" cy="4811916"/>
          </a:xfrm>
          <a:prstGeom prst="rect">
            <a:avLst/>
          </a:prstGeom>
          <a:noFill/>
          <a:ln w="9525">
            <a:solidFill>
              <a:schemeClr val="tx1"/>
            </a:solid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6411074" y="6075704"/>
            <a:ext cx="5311866" cy="649810"/>
          </a:xfrm>
          <a:prstGeom prst="rect">
            <a:avLst/>
          </a:prstGeom>
          <a:noFill/>
          <a:ln w="9525">
            <a:noFill/>
            <a:miter lim="800000"/>
            <a:headEnd/>
            <a:tailEnd/>
          </a:ln>
        </p:spPr>
      </p:pic>
      <p:sp>
        <p:nvSpPr>
          <p:cNvPr id="2" name="Прямоугольник 1">
            <a:extLst>
              <a:ext uri="{FF2B5EF4-FFF2-40B4-BE49-F238E27FC236}">
                <a16:creationId xmlns:a16="http://schemas.microsoft.com/office/drawing/2014/main" id="{0F5E5D0A-0DAC-46AE-933F-D91C82B124B0}"/>
              </a:ext>
            </a:extLst>
          </p:cNvPr>
          <p:cNvSpPr/>
          <p:nvPr/>
        </p:nvSpPr>
        <p:spPr>
          <a:xfrm>
            <a:off x="2521819" y="142517"/>
            <a:ext cx="8866909" cy="996170"/>
          </a:xfrm>
          <a:prstGeom prst="rect">
            <a:avLst/>
          </a:prstGeom>
        </p:spPr>
        <p:txBody>
          <a:bodyPr wrap="square">
            <a:spAutoFit/>
          </a:bodyPr>
          <a:lstStyle/>
          <a:p>
            <a:pPr lvl="0">
              <a:lnSpc>
                <a:spcPct val="90000"/>
              </a:lnSpc>
              <a:spcBef>
                <a:spcPts val="1000"/>
              </a:spcBef>
            </a:pPr>
            <a:r>
              <a:rPr lang="ru-RU" sz="2800" dirty="0">
                <a:solidFill>
                  <a:srgbClr val="C00000"/>
                </a:solidFill>
                <a:latin typeface="Arial Narrow" panose="020B0606020202030204" pitchFamily="34" charset="0"/>
              </a:rPr>
              <a:t>2019 г. – </a:t>
            </a:r>
            <a:r>
              <a:rPr lang="ru-RU" sz="2800" dirty="0" err="1">
                <a:solidFill>
                  <a:srgbClr val="C00000"/>
                </a:solidFill>
                <a:latin typeface="Arial Narrow" panose="020B0606020202030204" pitchFamily="34" charset="0"/>
              </a:rPr>
              <a:t>Коморбидная</a:t>
            </a:r>
            <a:r>
              <a:rPr lang="ru-RU" sz="2800" dirty="0">
                <a:solidFill>
                  <a:srgbClr val="C00000"/>
                </a:solidFill>
                <a:latin typeface="Arial Narrow" panose="020B0606020202030204" pitchFamily="34" charset="0"/>
              </a:rPr>
              <a:t> патология в клинической практике</a:t>
            </a:r>
            <a:r>
              <a:rPr lang="ru-RU" sz="2800" dirty="0" smtClean="0">
                <a:solidFill>
                  <a:srgbClr val="C00000"/>
                </a:solidFill>
                <a:latin typeface="Arial Narrow" panose="020B0606020202030204" pitchFamily="34" charset="0"/>
              </a:rPr>
              <a:t>.</a:t>
            </a:r>
          </a:p>
          <a:p>
            <a:pPr lvl="0">
              <a:lnSpc>
                <a:spcPct val="90000"/>
              </a:lnSpc>
              <a:spcBef>
                <a:spcPts val="1000"/>
              </a:spcBef>
            </a:pPr>
            <a:r>
              <a:rPr lang="ru-RU" sz="2800" dirty="0">
                <a:solidFill>
                  <a:srgbClr val="C00000"/>
                </a:solidFill>
                <a:latin typeface="Arial Narrow" panose="020B0606020202030204" pitchFamily="34" charset="0"/>
              </a:rPr>
              <a:t> </a:t>
            </a:r>
            <a:r>
              <a:rPr lang="ru-RU" sz="2800" dirty="0" smtClean="0">
                <a:solidFill>
                  <a:srgbClr val="C00000"/>
                </a:solidFill>
                <a:latin typeface="Arial Narrow" panose="020B0606020202030204" pitchFamily="34" charset="0"/>
              </a:rPr>
              <a:t>               </a:t>
            </a:r>
            <a:r>
              <a:rPr lang="ru-RU" sz="2800" dirty="0">
                <a:solidFill>
                  <a:srgbClr val="C00000"/>
                </a:solidFill>
                <a:latin typeface="Arial Narrow" panose="020B0606020202030204" pitchFamily="34" charset="0"/>
              </a:rPr>
              <a:t>Алгоритмы диагностики и лечения</a:t>
            </a:r>
          </a:p>
        </p:txBody>
      </p:sp>
    </p:spTree>
    <p:extLst>
      <p:ext uri="{BB962C8B-B14F-4D97-AF65-F5344CB8AC3E}">
        <p14:creationId xmlns:p14="http://schemas.microsoft.com/office/powerpoint/2010/main" val="28184300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5364" y="-329501"/>
            <a:ext cx="10515600" cy="1325563"/>
          </a:xfrm>
        </p:spPr>
        <p:txBody>
          <a:bodyPr>
            <a:normAutofit/>
          </a:bodyPr>
          <a:lstStyle/>
          <a:p>
            <a:r>
              <a:rPr lang="ru-RU" sz="3200" dirty="0">
                <a:solidFill>
                  <a:srgbClr val="C00000"/>
                </a:solidFill>
                <a:latin typeface="Arial Narrow" panose="020B0606020202030204" pitchFamily="34" charset="0"/>
              </a:rPr>
              <a:t>Разделы «</a:t>
            </a:r>
            <a:r>
              <a:rPr lang="ru-RU" sz="3200" dirty="0" smtClean="0">
                <a:solidFill>
                  <a:srgbClr val="C00000"/>
                </a:solidFill>
                <a:latin typeface="Arial Narrow" panose="020B0606020202030204" pitchFamily="34" charset="0"/>
              </a:rPr>
              <a:t>Алгоритмов…»</a:t>
            </a:r>
            <a:endParaRPr lang="ru-RU" sz="3200" dirty="0">
              <a:solidFill>
                <a:srgbClr val="C00000"/>
              </a:solidFill>
              <a:latin typeface="Arial Narrow" panose="020B0606020202030204" pitchFamily="34" charset="0"/>
            </a:endParaRPr>
          </a:p>
        </p:txBody>
      </p:sp>
      <p:sp>
        <p:nvSpPr>
          <p:cNvPr id="3" name="Объект 2"/>
          <p:cNvSpPr>
            <a:spLocks noGrp="1"/>
          </p:cNvSpPr>
          <p:nvPr>
            <p:ph idx="1"/>
          </p:nvPr>
        </p:nvSpPr>
        <p:spPr>
          <a:xfrm>
            <a:off x="247089" y="836574"/>
            <a:ext cx="11534233" cy="4351338"/>
          </a:xfrm>
        </p:spPr>
        <p:txBody>
          <a:bodyPr>
            <a:noAutofit/>
          </a:bodyPr>
          <a:lstStyle/>
          <a:p>
            <a:pPr marL="0" indent="0">
              <a:buNone/>
            </a:pPr>
            <a:r>
              <a:rPr lang="ru-RU" sz="2000" dirty="0">
                <a:latin typeface="Arial Narrow" panose="020B0606020202030204" pitchFamily="34" charset="0"/>
              </a:rPr>
              <a:t>Раздел 1. Факторы риска </a:t>
            </a:r>
            <a:r>
              <a:rPr lang="ru-RU" sz="2000" dirty="0" err="1">
                <a:latin typeface="Arial Narrow" panose="020B0606020202030204" pitchFamily="34" charset="0"/>
              </a:rPr>
              <a:t>коморбидности</a:t>
            </a:r>
            <a:r>
              <a:rPr lang="ru-RU" sz="2000" dirty="0">
                <a:latin typeface="Arial Narrow" panose="020B0606020202030204" pitchFamily="34" charset="0"/>
              </a:rPr>
              <a:t> </a:t>
            </a:r>
          </a:p>
          <a:p>
            <a:pPr marL="0" indent="0">
              <a:buNone/>
            </a:pPr>
            <a:r>
              <a:rPr lang="ru-RU" sz="2000" dirty="0">
                <a:latin typeface="Arial Narrow" panose="020B0606020202030204" pitchFamily="34" charset="0"/>
              </a:rPr>
              <a:t>Раздел 2. Сердечно-сосудистая </a:t>
            </a:r>
            <a:r>
              <a:rPr lang="ru-RU" sz="2000" dirty="0" err="1">
                <a:latin typeface="Arial Narrow" panose="020B0606020202030204" pitchFamily="34" charset="0"/>
              </a:rPr>
              <a:t>коморбидность</a:t>
            </a:r>
            <a:endParaRPr lang="ru-RU" sz="2000" dirty="0">
              <a:latin typeface="Arial Narrow" panose="020B0606020202030204" pitchFamily="34" charset="0"/>
            </a:endParaRPr>
          </a:p>
          <a:p>
            <a:pPr marL="0" indent="0">
              <a:buNone/>
            </a:pPr>
            <a:r>
              <a:rPr lang="ru-RU" sz="2000" dirty="0">
                <a:latin typeface="Arial Narrow" panose="020B0606020202030204" pitchFamily="34" charset="0"/>
              </a:rPr>
              <a:t>Раздел 3. Метаболический синдром</a:t>
            </a:r>
          </a:p>
          <a:p>
            <a:pPr marL="0" indent="0">
              <a:buNone/>
            </a:pPr>
            <a:r>
              <a:rPr lang="ru-RU" sz="2000" dirty="0">
                <a:latin typeface="Arial Narrow" panose="020B0606020202030204" pitchFamily="34" charset="0"/>
              </a:rPr>
              <a:t>Раздел 4. </a:t>
            </a:r>
            <a:r>
              <a:rPr lang="ru-RU" sz="2000" dirty="0" err="1">
                <a:latin typeface="Arial Narrow" panose="020B0606020202030204" pitchFamily="34" charset="0"/>
              </a:rPr>
              <a:t>Коморбидные</a:t>
            </a:r>
            <a:r>
              <a:rPr lang="ru-RU" sz="2000" dirty="0">
                <a:latin typeface="Arial Narrow" panose="020B0606020202030204" pitchFamily="34" charset="0"/>
              </a:rPr>
              <a:t> состояния при неалкогольной жировой болезни печени</a:t>
            </a:r>
          </a:p>
          <a:p>
            <a:pPr marL="0" indent="0">
              <a:buNone/>
            </a:pPr>
            <a:r>
              <a:rPr lang="ru-RU" sz="2000" dirty="0">
                <a:latin typeface="Arial Narrow" panose="020B0606020202030204" pitchFamily="34" charset="0"/>
              </a:rPr>
              <a:t>Раздел 5. Стабильная ИБС, АГ и цереброваскулярные заболевания (сосудистая </a:t>
            </a:r>
            <a:r>
              <a:rPr lang="ru-RU" sz="2000" dirty="0" err="1">
                <a:latin typeface="Arial Narrow" panose="020B0606020202030204" pitchFamily="34" charset="0"/>
              </a:rPr>
              <a:t>коморбидность</a:t>
            </a:r>
            <a:r>
              <a:rPr lang="ru-RU" sz="2000" dirty="0">
                <a:latin typeface="Arial Narrow" panose="020B0606020202030204" pitchFamily="34" charset="0"/>
              </a:rPr>
              <a:t>)</a:t>
            </a:r>
          </a:p>
          <a:p>
            <a:pPr marL="0" indent="0">
              <a:buNone/>
            </a:pPr>
            <a:r>
              <a:rPr lang="ru-RU" sz="2000" dirty="0">
                <a:latin typeface="Arial Narrow" panose="020B0606020202030204" pitchFamily="34" charset="0"/>
              </a:rPr>
              <a:t>Раздел 6. Нарушения ритма сердца у </a:t>
            </a:r>
            <a:r>
              <a:rPr lang="ru-RU" sz="2000" dirty="0" err="1">
                <a:latin typeface="Arial Narrow" panose="020B0606020202030204" pitchFamily="34" charset="0"/>
              </a:rPr>
              <a:t>коморбидных</a:t>
            </a:r>
            <a:r>
              <a:rPr lang="ru-RU" sz="2000" dirty="0">
                <a:latin typeface="Arial Narrow" panose="020B0606020202030204" pitchFamily="34" charset="0"/>
              </a:rPr>
              <a:t> пациентов</a:t>
            </a:r>
          </a:p>
          <a:p>
            <a:pPr marL="0" indent="0">
              <a:buNone/>
            </a:pPr>
            <a:r>
              <a:rPr lang="ru-RU" sz="2000" dirty="0">
                <a:latin typeface="Arial Narrow" panose="020B0606020202030204" pitchFamily="34" charset="0"/>
              </a:rPr>
              <a:t>Раздел 7. Психосоциальные факторы при заболеваниях сердечно-сосудистой системы</a:t>
            </a:r>
          </a:p>
          <a:p>
            <a:pPr marL="0" indent="0">
              <a:buNone/>
            </a:pPr>
            <a:r>
              <a:rPr lang="ru-RU" sz="2000" dirty="0">
                <a:latin typeface="Arial Narrow" panose="020B0606020202030204" pitchFamily="34" charset="0"/>
              </a:rPr>
              <a:t>Раздел 8. Артериальная гипертензия, ишемическая болезнь сердца и когнитивные нарушения</a:t>
            </a:r>
          </a:p>
          <a:p>
            <a:pPr marL="0" indent="0">
              <a:buNone/>
            </a:pPr>
            <a:r>
              <a:rPr lang="ru-RU" sz="2000" dirty="0">
                <a:latin typeface="Arial Narrow" panose="020B0606020202030204" pitchFamily="34" charset="0"/>
              </a:rPr>
              <a:t>Раздел 9. </a:t>
            </a:r>
            <a:r>
              <a:rPr lang="ru-RU" sz="2000" dirty="0" err="1">
                <a:latin typeface="Arial Narrow" panose="020B0606020202030204" pitchFamily="34" charset="0"/>
              </a:rPr>
              <a:t>Коморбидные</a:t>
            </a:r>
            <a:r>
              <a:rPr lang="ru-RU" sz="2000" dirty="0">
                <a:latin typeface="Arial Narrow" panose="020B0606020202030204" pitchFamily="34" charset="0"/>
              </a:rPr>
              <a:t> состояния при ревматических заболеваниях </a:t>
            </a:r>
          </a:p>
          <a:p>
            <a:pPr marL="0" indent="0">
              <a:buNone/>
            </a:pPr>
            <a:r>
              <a:rPr lang="ru-RU" sz="2000" dirty="0">
                <a:latin typeface="Arial Narrow" panose="020B0606020202030204" pitchFamily="34" charset="0"/>
              </a:rPr>
              <a:t>Раздел 10. Нежелательные явления, связанные с приемом НПВП: профилактика и лечение</a:t>
            </a:r>
          </a:p>
          <a:p>
            <a:pPr marL="0" indent="0">
              <a:buNone/>
            </a:pPr>
            <a:r>
              <a:rPr lang="ru-RU" sz="2000" dirty="0">
                <a:latin typeface="Arial Narrow" panose="020B0606020202030204" pitchFamily="34" charset="0"/>
              </a:rPr>
              <a:t>Раздел 11. </a:t>
            </a:r>
            <a:r>
              <a:rPr lang="ru-RU" sz="2000" dirty="0" err="1">
                <a:latin typeface="Arial Narrow" panose="020B0606020202030204" pitchFamily="34" charset="0"/>
              </a:rPr>
              <a:t>Коморбидность</a:t>
            </a:r>
            <a:r>
              <a:rPr lang="ru-RU" sz="2000" dirty="0">
                <a:latin typeface="Arial Narrow" panose="020B0606020202030204" pitchFamily="34" charset="0"/>
              </a:rPr>
              <a:t> при функциональных и органических заболеваниях ЖКТ</a:t>
            </a:r>
          </a:p>
          <a:p>
            <a:pPr marL="0" indent="0">
              <a:buNone/>
            </a:pPr>
            <a:r>
              <a:rPr lang="ru-RU" sz="2000" dirty="0">
                <a:latin typeface="Arial Narrow" panose="020B0606020202030204" pitchFamily="34" charset="0"/>
              </a:rPr>
              <a:t>Раздел 12. Принципы лекарственной терапии у пожилых пациентов с коморбидностью </a:t>
            </a:r>
          </a:p>
          <a:p>
            <a:pPr marL="0" indent="0">
              <a:buNone/>
            </a:pPr>
            <a:r>
              <a:rPr lang="ru-RU" sz="2000" dirty="0">
                <a:latin typeface="Arial Narrow" panose="020B0606020202030204" pitchFamily="34" charset="0"/>
              </a:rPr>
              <a:t>Раздел 13. </a:t>
            </a:r>
            <a:r>
              <a:rPr lang="ru-RU" sz="2000" dirty="0" err="1">
                <a:latin typeface="Arial Narrow" panose="020B0606020202030204" pitchFamily="34" charset="0"/>
              </a:rPr>
              <a:t>Полифармакотерапия</a:t>
            </a:r>
            <a:r>
              <a:rPr lang="ru-RU" sz="2000" dirty="0">
                <a:latin typeface="Arial Narrow" panose="020B0606020202030204" pitchFamily="34" charset="0"/>
              </a:rPr>
              <a:t> при </a:t>
            </a:r>
            <a:r>
              <a:rPr lang="ru-RU" sz="2000" dirty="0" err="1">
                <a:latin typeface="Arial Narrow" panose="020B0606020202030204" pitchFamily="34" charset="0"/>
              </a:rPr>
              <a:t>коморбидных</a:t>
            </a:r>
            <a:r>
              <a:rPr lang="ru-RU" sz="2000" dirty="0">
                <a:latin typeface="Arial Narrow" panose="020B0606020202030204" pitchFamily="34" charset="0"/>
              </a:rPr>
              <a:t> состояниях</a:t>
            </a:r>
          </a:p>
          <a:p>
            <a:pPr marL="0" indent="0">
              <a:buNone/>
            </a:pPr>
            <a:r>
              <a:rPr lang="ru-RU" sz="2000" dirty="0">
                <a:latin typeface="Arial Narrow" panose="020B0606020202030204" pitchFamily="34" charset="0"/>
              </a:rPr>
              <a:t>Раздел 14. Вопросы контроля безопасности лекарственной терапии в общеклинической практике. Алгоритм действий врача в случае развития неблагоприятных побочных реакций</a:t>
            </a:r>
          </a:p>
        </p:txBody>
      </p:sp>
    </p:spTree>
    <p:extLst>
      <p:ext uri="{BB962C8B-B14F-4D97-AF65-F5344CB8AC3E}">
        <p14:creationId xmlns:p14="http://schemas.microsoft.com/office/powerpoint/2010/main" val="19348691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4879DD8F-4F84-4833-B2B6-20E45A5A8849}"/>
              </a:ext>
            </a:extLst>
          </p:cNvPr>
          <p:cNvSpPr>
            <a:spLocks noGrp="1"/>
          </p:cNvSpPr>
          <p:nvPr>
            <p:ph type="ctrTitle"/>
          </p:nvPr>
        </p:nvSpPr>
        <p:spPr>
          <a:xfrm>
            <a:off x="1418122" y="-1193800"/>
            <a:ext cx="9144000" cy="2387600"/>
          </a:xfrm>
        </p:spPr>
        <p:txBody>
          <a:bodyPr>
            <a:normAutofit/>
          </a:bodyPr>
          <a:lstStyle/>
          <a:p>
            <a:r>
              <a:rPr lang="ru-RU" sz="3200" b="1" dirty="0" smtClean="0">
                <a:solidFill>
                  <a:srgbClr val="0070C0"/>
                </a:solidFill>
                <a:latin typeface="Arial Narrow" panose="020B0606020202030204" pitchFamily="34" charset="0"/>
              </a:rPr>
              <a:t>Ключевые </a:t>
            </a:r>
            <a:r>
              <a:rPr lang="ru-RU" sz="3200" b="1" dirty="0">
                <a:solidFill>
                  <a:srgbClr val="0070C0"/>
                </a:solidFill>
                <a:latin typeface="Arial Narrow" panose="020B0606020202030204" pitchFamily="34" charset="0"/>
              </a:rPr>
              <a:t>принципы лечения </a:t>
            </a:r>
            <a:r>
              <a:rPr lang="ru-RU" sz="3200" b="1" dirty="0" err="1">
                <a:solidFill>
                  <a:srgbClr val="0070C0"/>
                </a:solidFill>
                <a:latin typeface="Arial Narrow" panose="020B0606020202030204" pitchFamily="34" charset="0"/>
              </a:rPr>
              <a:t>полиморбидного</a:t>
            </a:r>
            <a:r>
              <a:rPr lang="ru-RU" sz="3200" b="1" dirty="0">
                <a:solidFill>
                  <a:srgbClr val="0070C0"/>
                </a:solidFill>
                <a:latin typeface="Arial Narrow" panose="020B0606020202030204" pitchFamily="34" charset="0"/>
              </a:rPr>
              <a:t> </a:t>
            </a:r>
            <a:r>
              <a:rPr lang="ru-RU" sz="3200" b="1" dirty="0" smtClean="0">
                <a:solidFill>
                  <a:srgbClr val="0070C0"/>
                </a:solidFill>
                <a:latin typeface="Arial Narrow" panose="020B0606020202030204" pitchFamily="34" charset="0"/>
              </a:rPr>
              <a:t>пациента </a:t>
            </a:r>
            <a:r>
              <a:rPr lang="ru-RU" sz="3200" b="1" dirty="0">
                <a:solidFill>
                  <a:srgbClr val="0070C0"/>
                </a:solidFill>
                <a:latin typeface="Arial Narrow" panose="020B0606020202030204" pitchFamily="34" charset="0"/>
              </a:rPr>
              <a:t>пожилого возраста </a:t>
            </a:r>
          </a:p>
        </p:txBody>
      </p:sp>
      <p:sp>
        <p:nvSpPr>
          <p:cNvPr id="5" name="Подзаголовок 4">
            <a:extLst>
              <a:ext uri="{FF2B5EF4-FFF2-40B4-BE49-F238E27FC236}">
                <a16:creationId xmlns:a16="http://schemas.microsoft.com/office/drawing/2014/main" id="{E917E288-1D1D-4504-A596-43C1017AD074}"/>
              </a:ext>
            </a:extLst>
          </p:cNvPr>
          <p:cNvSpPr>
            <a:spLocks noGrp="1"/>
          </p:cNvSpPr>
          <p:nvPr>
            <p:ph type="subTitle" idx="1"/>
          </p:nvPr>
        </p:nvSpPr>
        <p:spPr>
          <a:xfrm>
            <a:off x="798689" y="1654841"/>
            <a:ext cx="10087483" cy="3196291"/>
          </a:xfrm>
        </p:spPr>
        <p:txBody>
          <a:bodyPr>
            <a:noAutofit/>
          </a:bodyPr>
          <a:lstStyle/>
          <a:p>
            <a:pPr marL="457200" indent="-457200" algn="l">
              <a:buAutoNum type="arabicPeriod"/>
            </a:pPr>
            <a:r>
              <a:rPr lang="ru-RU" sz="2800" dirty="0">
                <a:latin typeface="Arial Narrow" panose="020B0606020202030204" pitchFamily="34" charset="0"/>
              </a:rPr>
              <a:t>Минимальное количество лекарств для лечения множества заболеваний </a:t>
            </a:r>
          </a:p>
          <a:p>
            <a:pPr marL="457200" indent="-457200" algn="l">
              <a:buAutoNum type="arabicPeriod"/>
            </a:pPr>
            <a:endParaRPr lang="ru-RU" sz="2800" dirty="0">
              <a:latin typeface="Arial Narrow" panose="020B0606020202030204" pitchFamily="34" charset="0"/>
            </a:endParaRPr>
          </a:p>
          <a:p>
            <a:pPr marL="457200" indent="-457200" algn="l">
              <a:buAutoNum type="arabicPeriod"/>
            </a:pPr>
            <a:r>
              <a:rPr lang="ru-RU" sz="2800" dirty="0">
                <a:latin typeface="Arial Narrow" panose="020B0606020202030204" pitchFamily="34" charset="0"/>
              </a:rPr>
              <a:t>Выбор лекарства с учетом цель-ориентированного подхода с возможно широким спектром влияния на общие механизмы патогенеза заболеваний</a:t>
            </a:r>
          </a:p>
          <a:p>
            <a:pPr marL="457200" indent="-457200" algn="l">
              <a:buAutoNum type="arabicPeriod"/>
            </a:pPr>
            <a:endParaRPr lang="ru-RU" sz="2800" dirty="0">
              <a:latin typeface="Arial Narrow" panose="020B0606020202030204" pitchFamily="34" charset="0"/>
            </a:endParaRPr>
          </a:p>
          <a:p>
            <a:pPr marL="457200" indent="-457200" algn="l">
              <a:buAutoNum type="arabicPeriod"/>
            </a:pPr>
            <a:r>
              <a:rPr lang="ru-RU" sz="2800" dirty="0">
                <a:latin typeface="Arial Narrow" panose="020B0606020202030204" pitchFamily="34" charset="0"/>
              </a:rPr>
              <a:t>В случае необходимости приема комбинаций учет взаимодействия и результатов клинических исследований комбинированной терапии</a:t>
            </a:r>
          </a:p>
        </p:txBody>
      </p:sp>
    </p:spTree>
    <p:extLst>
      <p:ext uri="{BB962C8B-B14F-4D97-AF65-F5344CB8AC3E}">
        <p14:creationId xmlns:p14="http://schemas.microsoft.com/office/powerpoint/2010/main" val="23980161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sz="3600" b="1" dirty="0" err="1">
                <a:solidFill>
                  <a:srgbClr val="0070C0"/>
                </a:solidFill>
                <a:latin typeface="Arial Narrow" panose="020B0606020202030204" pitchFamily="34" charset="0"/>
              </a:rPr>
              <a:t>Полиморбидность</a:t>
            </a:r>
            <a:r>
              <a:rPr lang="ru-RU" sz="3600" b="1" dirty="0">
                <a:solidFill>
                  <a:srgbClr val="0070C0"/>
                </a:solidFill>
                <a:latin typeface="Arial Narrow" panose="020B0606020202030204" pitchFamily="34" charset="0"/>
              </a:rPr>
              <a:t> меняет требования к подбору лекарств</a:t>
            </a:r>
            <a:r>
              <a:rPr lang="ru-RU" dirty="0">
                <a:solidFill>
                  <a:srgbClr val="C00000"/>
                </a:solidFill>
                <a:latin typeface="Calibri" panose="020F0502020204030204" pitchFamily="34" charset="0"/>
              </a:rPr>
              <a:t/>
            </a:r>
            <a:br>
              <a:rPr lang="ru-RU" dirty="0">
                <a:solidFill>
                  <a:srgbClr val="C00000"/>
                </a:solidFill>
                <a:latin typeface="Calibri" panose="020F0502020204030204" pitchFamily="34" charset="0"/>
              </a:rPr>
            </a:br>
            <a:endParaRPr lang="ru-RU" dirty="0"/>
          </a:p>
        </p:txBody>
      </p:sp>
      <p:sp>
        <p:nvSpPr>
          <p:cNvPr id="3" name="Объект 2">
            <a:extLst>
              <a:ext uri="{FF2B5EF4-FFF2-40B4-BE49-F238E27FC236}">
                <a16:creationId xmlns:a16="http://schemas.microsoft.com/office/drawing/2014/main" id="{19162C5A-1057-4000-8B31-C04E0D976020}"/>
              </a:ext>
            </a:extLst>
          </p:cNvPr>
          <p:cNvSpPr>
            <a:spLocks noGrp="1"/>
          </p:cNvSpPr>
          <p:nvPr>
            <p:ph idx="1"/>
          </p:nvPr>
        </p:nvSpPr>
        <p:spPr/>
        <p:txBody>
          <a:bodyPr>
            <a:normAutofit fontScale="47500" lnSpcReduction="20000"/>
          </a:bodyPr>
          <a:lstStyle/>
          <a:p>
            <a:pPr marL="0" indent="0">
              <a:buNone/>
            </a:pPr>
            <a:endParaRPr lang="ru-RU" sz="4200" dirty="0">
              <a:latin typeface="Arial Narrow" panose="020B0606020202030204" pitchFamily="34" charset="0"/>
            </a:endParaRPr>
          </a:p>
          <a:p>
            <a:pPr marL="0" indent="0">
              <a:buNone/>
            </a:pPr>
            <a:endParaRPr lang="ru-RU" dirty="0">
              <a:latin typeface="Arial Narrow" panose="020B0606020202030204" pitchFamily="34" charset="0"/>
            </a:endParaRPr>
          </a:p>
          <a:p>
            <a:pPr marL="0" indent="0">
              <a:buNone/>
            </a:pPr>
            <a:endParaRPr lang="ru-RU" dirty="0">
              <a:latin typeface="Arial Narrow" panose="020B0606020202030204" pitchFamily="34" charset="0"/>
            </a:endParaRPr>
          </a:p>
          <a:p>
            <a:pPr marL="0" indent="0">
              <a:buNone/>
            </a:pPr>
            <a:endParaRPr lang="ru-RU" dirty="0">
              <a:latin typeface="Arial Narrow" panose="020B0606020202030204" pitchFamily="34" charset="0"/>
            </a:endParaRPr>
          </a:p>
          <a:p>
            <a:pPr marL="0" indent="0">
              <a:buNone/>
            </a:pPr>
            <a:endParaRPr lang="ru-RU" dirty="0">
              <a:latin typeface="Arial Narrow" panose="020B0606020202030204" pitchFamily="34" charset="0"/>
            </a:endParaRPr>
          </a:p>
          <a:p>
            <a:pPr marL="0" indent="0">
              <a:buNone/>
            </a:pPr>
            <a:endParaRPr lang="ru-RU" dirty="0">
              <a:latin typeface="Arial Narrow" panose="020B0606020202030204" pitchFamily="34" charset="0"/>
            </a:endParaRPr>
          </a:p>
          <a:p>
            <a:pPr marL="0" indent="0">
              <a:buNone/>
            </a:pPr>
            <a:endParaRPr lang="ru-RU" dirty="0">
              <a:latin typeface="Arial Narrow" panose="020B0606020202030204" pitchFamily="34" charset="0"/>
            </a:endParaRPr>
          </a:p>
          <a:p>
            <a:pPr marL="0" indent="0">
              <a:buNone/>
            </a:pPr>
            <a:endParaRPr lang="ru-RU" dirty="0">
              <a:latin typeface="Arial Narrow" panose="020B0606020202030204" pitchFamily="34" charset="0"/>
            </a:endParaRPr>
          </a:p>
          <a:p>
            <a:pPr marL="0" indent="0">
              <a:buNone/>
            </a:pPr>
            <a:endParaRPr lang="ru-RU" dirty="0">
              <a:latin typeface="Arial Narrow" panose="020B0606020202030204" pitchFamily="34" charset="0"/>
            </a:endParaRPr>
          </a:p>
          <a:p>
            <a:pPr marL="0" indent="0">
              <a:buNone/>
            </a:pPr>
            <a:endParaRPr lang="ru-RU" dirty="0">
              <a:latin typeface="Arial Narrow" panose="020B0606020202030204" pitchFamily="34" charset="0"/>
            </a:endParaRPr>
          </a:p>
          <a:p>
            <a:pPr marL="0" indent="0">
              <a:buNone/>
            </a:pPr>
            <a:endParaRPr lang="ru-RU" dirty="0">
              <a:latin typeface="Arial Narrow" panose="020B0606020202030204" pitchFamily="34" charset="0"/>
            </a:endParaRPr>
          </a:p>
          <a:p>
            <a:pPr marL="0" indent="0">
              <a:buNone/>
            </a:pPr>
            <a:endParaRPr lang="ru-RU" dirty="0">
              <a:latin typeface="Arial Narrow" panose="020B0606020202030204" pitchFamily="34" charset="0"/>
            </a:endParaRPr>
          </a:p>
          <a:p>
            <a:pPr marL="1023938" indent="-571500"/>
            <a:r>
              <a:rPr lang="ru-RU" sz="5100" dirty="0">
                <a:latin typeface="Arial Narrow" panose="020B0606020202030204" pitchFamily="34" charset="0"/>
              </a:rPr>
              <a:t>Определение общих механизмов течения заболеваний</a:t>
            </a:r>
          </a:p>
          <a:p>
            <a:pPr marL="1023938" indent="-571500"/>
            <a:r>
              <a:rPr lang="ru-RU" sz="5100" dirty="0">
                <a:latin typeface="Arial Narrow" panose="020B0606020202030204" pitchFamily="34" charset="0"/>
              </a:rPr>
              <a:t>Подбор минимального количества лекарств с максимально обоснованным механизмом действия </a:t>
            </a:r>
          </a:p>
        </p:txBody>
      </p:sp>
      <p:sp>
        <p:nvSpPr>
          <p:cNvPr id="4" name="Выноска: счетверенная стрелка 3">
            <a:extLst>
              <a:ext uri="{FF2B5EF4-FFF2-40B4-BE49-F238E27FC236}">
                <a16:creationId xmlns:a16="http://schemas.microsoft.com/office/drawing/2014/main" id="{EEC00BB0-E603-4EDD-B59D-4B633FA31796}"/>
              </a:ext>
            </a:extLst>
          </p:cNvPr>
          <p:cNvSpPr/>
          <p:nvPr/>
        </p:nvSpPr>
        <p:spPr>
          <a:xfrm>
            <a:off x="3746090" y="1396180"/>
            <a:ext cx="3868679" cy="3038168"/>
          </a:xfrm>
          <a:prstGeom prst="quadArrowCallout">
            <a:avLst/>
          </a:prstGeom>
          <a:solidFill>
            <a:srgbClr val="C00000"/>
          </a:soli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800" b="1" i="0" u="none" strike="noStrike" kern="0" cap="none" spc="0" normalizeH="0" baseline="0" noProof="0" dirty="0">
                <a:ln>
                  <a:noFill/>
                </a:ln>
                <a:solidFill>
                  <a:schemeClr val="bg1"/>
                </a:solidFill>
                <a:effectLst/>
                <a:uLnTx/>
                <a:uFillTx/>
                <a:latin typeface="Arial Narrow" panose="020B0606020202030204" pitchFamily="34" charset="0"/>
              </a:rPr>
              <a:t>Лекарство </a:t>
            </a:r>
          </a:p>
        </p:txBody>
      </p:sp>
    </p:spTree>
    <p:extLst>
      <p:ext uri="{BB962C8B-B14F-4D97-AF65-F5344CB8AC3E}">
        <p14:creationId xmlns:p14="http://schemas.microsoft.com/office/powerpoint/2010/main" val="21373439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a:extLst>
              <a:ext uri="{FF2B5EF4-FFF2-40B4-BE49-F238E27FC236}">
                <a16:creationId xmlns:a16="http://schemas.microsoft.com/office/drawing/2014/main" id="{30A3FFBF-29C3-4FD6-9F07-27D959A8C065}"/>
              </a:ext>
            </a:extLst>
          </p:cNvPr>
          <p:cNvSpPr/>
          <p:nvPr/>
        </p:nvSpPr>
        <p:spPr>
          <a:xfrm>
            <a:off x="564204" y="2606441"/>
            <a:ext cx="2538087" cy="1323439"/>
          </a:xfrm>
          <a:prstGeom prst="rect">
            <a:avLst/>
          </a:prstGeom>
          <a:ln/>
        </p:spPr>
        <p:style>
          <a:lnRef idx="0">
            <a:schemeClr val="accent6"/>
          </a:lnRef>
          <a:fillRef idx="3">
            <a:schemeClr val="accent6"/>
          </a:fillRef>
          <a:effectRef idx="3">
            <a:schemeClr val="accent6"/>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2000" b="0" i="0" u="none" strike="noStrike" kern="1200" cap="none" spc="0" normalizeH="0" baseline="0" noProof="0" dirty="0">
              <a:ln>
                <a:noFill/>
              </a:ln>
              <a:solidFill>
                <a:schemeClr val="bg1"/>
              </a:solidFill>
              <a:effectLst/>
              <a:uLnTx/>
              <a:uFillTx/>
              <a:latin typeface="Arial Narrow" panose="020B060602020203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schemeClr val="bg1"/>
                </a:solidFill>
                <a:effectLst/>
                <a:uLnTx/>
                <a:uFillTx/>
                <a:latin typeface="Arial Narrow" panose="020B0606020202030204" pitchFamily="34" charset="0"/>
                <a:ea typeface="Calibri" panose="020F0502020204030204" pitchFamily="34" charset="0"/>
                <a:cs typeface="Arial" panose="020B0604020202020204" pitchFamily="34" charset="0"/>
              </a:rPr>
              <a:t>Антигипертензивный</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schemeClr val="bg1"/>
                </a:solidFill>
                <a:effectLst/>
                <a:uLnTx/>
                <a:uFillTx/>
                <a:latin typeface="Arial Narrow" panose="020B0606020202030204" pitchFamily="34" charset="0"/>
                <a:ea typeface="Calibri" panose="020F0502020204030204" pitchFamily="34" charset="0"/>
                <a:cs typeface="Arial" panose="020B0604020202020204" pitchFamily="34" charset="0"/>
              </a:rPr>
              <a:t> эффект</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2000" b="0" i="0" u="none" strike="noStrike" kern="1200" cap="none" spc="0" normalizeH="0" baseline="0" noProof="0" dirty="0">
              <a:ln>
                <a:noFill/>
              </a:ln>
              <a:solidFill>
                <a:schemeClr val="bg1"/>
              </a:solidFill>
              <a:effectLst/>
              <a:uLnTx/>
              <a:uFillTx/>
              <a:latin typeface="Arial Narrow" panose="020B0606020202030204" pitchFamily="34" charset="0"/>
              <a:ea typeface="Calibri" panose="020F0502020204030204" pitchFamily="34" charset="0"/>
              <a:cs typeface="Arial" panose="020B0604020202020204" pitchFamily="34" charset="0"/>
            </a:endParaRPr>
          </a:p>
        </p:txBody>
      </p:sp>
      <p:sp>
        <p:nvSpPr>
          <p:cNvPr id="10" name="Прямоугольник 9">
            <a:extLst>
              <a:ext uri="{FF2B5EF4-FFF2-40B4-BE49-F238E27FC236}">
                <a16:creationId xmlns:a16="http://schemas.microsoft.com/office/drawing/2014/main" id="{283552E0-3F4D-4FC8-BDFB-E06DC707458A}"/>
              </a:ext>
            </a:extLst>
          </p:cNvPr>
          <p:cNvSpPr/>
          <p:nvPr/>
        </p:nvSpPr>
        <p:spPr>
          <a:xfrm>
            <a:off x="1512617" y="342921"/>
            <a:ext cx="3727167" cy="1446550"/>
          </a:xfrm>
          <a:prstGeom prst="rect">
            <a:avLst/>
          </a:prstGeom>
          <a:ln/>
        </p:spPr>
        <p:style>
          <a:lnRef idx="0">
            <a:schemeClr val="accent5"/>
          </a:lnRef>
          <a:fillRef idx="3">
            <a:schemeClr val="accent5"/>
          </a:fillRef>
          <a:effectRef idx="3">
            <a:schemeClr val="accent5"/>
          </a:effectRef>
          <a:fontRef idx="minor">
            <a:schemeClr val="lt1"/>
          </a:fontRef>
        </p:style>
        <p:txBody>
          <a:bodyPr wrap="square">
            <a:spAutoFit/>
          </a:bodyPr>
          <a:lstStyle/>
          <a:p>
            <a:pPr marL="0" marR="0" lvl="0" indent="0" algn="ctr" defTabSz="685800" rtl="0" eaLnBrk="0" fontAlgn="auto" latinLnBrk="0" hangingPunct="0">
              <a:lnSpc>
                <a:spcPct val="100000"/>
              </a:lnSpc>
              <a:spcBef>
                <a:spcPct val="20000"/>
              </a:spcBef>
              <a:spcAft>
                <a:spcPts val="0"/>
              </a:spcAft>
              <a:buClrTx/>
              <a:buSzTx/>
              <a:buFontTx/>
              <a:buNone/>
              <a:tabLst/>
              <a:defRPr/>
            </a:pPr>
            <a:r>
              <a:rPr kumimoji="0" lang="ru-RU" sz="2000" b="0" i="0" u="none" strike="noStrike" kern="0" cap="none" spc="0" normalizeH="0" baseline="0" noProof="0" dirty="0">
                <a:ln>
                  <a:noFill/>
                </a:ln>
                <a:solidFill>
                  <a:schemeClr val="bg1"/>
                </a:solidFill>
                <a:effectLst/>
                <a:uLnTx/>
                <a:uFillTx/>
                <a:latin typeface="Arial Narrow" panose="020B0606020202030204" pitchFamily="34" charset="0"/>
                <a:cs typeface="Arial" charset="0"/>
              </a:rPr>
              <a:t>Снижение  повышенной активности </a:t>
            </a:r>
          </a:p>
          <a:p>
            <a:pPr marL="0" marR="0" lvl="0" indent="0" algn="ctr" defTabSz="685800" rtl="0" eaLnBrk="0" fontAlgn="auto" latinLnBrk="0" hangingPunct="0">
              <a:lnSpc>
                <a:spcPct val="100000"/>
              </a:lnSpc>
              <a:spcBef>
                <a:spcPct val="20000"/>
              </a:spcBef>
              <a:spcAft>
                <a:spcPts val="0"/>
              </a:spcAft>
              <a:buClrTx/>
              <a:buSzTx/>
              <a:buFontTx/>
              <a:buNone/>
              <a:tabLst/>
              <a:defRPr/>
            </a:pPr>
            <a:r>
              <a:rPr kumimoji="0" lang="ru-RU" sz="2000" b="0" i="0" u="none" strike="noStrike" kern="0" cap="none" spc="0" normalizeH="0" baseline="0" noProof="0" dirty="0">
                <a:ln>
                  <a:noFill/>
                </a:ln>
                <a:solidFill>
                  <a:schemeClr val="bg1"/>
                </a:solidFill>
                <a:effectLst/>
                <a:uLnTx/>
                <a:uFillTx/>
                <a:latin typeface="Arial Narrow" panose="020B0606020202030204" pitchFamily="34" charset="0"/>
                <a:cs typeface="Arial" charset="0"/>
              </a:rPr>
              <a:t>тромбоцитов, вырабатывающих </a:t>
            </a:r>
          </a:p>
          <a:p>
            <a:pPr marL="0" marR="0" lvl="0" indent="0" algn="ctr" defTabSz="685800" rtl="0" eaLnBrk="0" fontAlgn="auto" latinLnBrk="0" hangingPunct="0">
              <a:lnSpc>
                <a:spcPct val="100000"/>
              </a:lnSpc>
              <a:spcBef>
                <a:spcPct val="20000"/>
              </a:spcBef>
              <a:spcAft>
                <a:spcPts val="0"/>
              </a:spcAft>
              <a:buClrTx/>
              <a:buSzTx/>
              <a:buFontTx/>
              <a:buNone/>
              <a:tabLst/>
              <a:defRPr/>
            </a:pPr>
            <a:r>
              <a:rPr kumimoji="0" lang="ru-RU" sz="2000" b="0" i="0" u="none" strike="noStrike" kern="0" cap="none" spc="0" normalizeH="0" baseline="0" noProof="0" dirty="0">
                <a:ln>
                  <a:noFill/>
                </a:ln>
                <a:solidFill>
                  <a:schemeClr val="bg1"/>
                </a:solidFill>
                <a:effectLst/>
                <a:uLnTx/>
                <a:uFillTx/>
                <a:latin typeface="Arial Narrow" panose="020B0606020202030204" pitchFamily="34" charset="0"/>
                <a:cs typeface="Arial" charset="0"/>
              </a:rPr>
              <a:t>тромбин – основной источник </a:t>
            </a:r>
            <a:r>
              <a:rPr kumimoji="0" lang="el-GR" sz="2000" b="0" i="0" u="none" strike="noStrike" kern="0" cap="none" spc="0" normalizeH="0" baseline="0" noProof="0" dirty="0">
                <a:ln>
                  <a:noFill/>
                </a:ln>
                <a:solidFill>
                  <a:schemeClr val="bg1"/>
                </a:solidFill>
                <a:effectLst/>
                <a:uLnTx/>
                <a:uFillTx/>
                <a:latin typeface="Arial Narrow" panose="020B0606020202030204" pitchFamily="34" charset="0"/>
                <a:cs typeface="Arial" charset="0"/>
              </a:rPr>
              <a:t>β</a:t>
            </a:r>
            <a:r>
              <a:rPr kumimoji="0" lang="ru-RU" sz="2000" b="0" i="0" u="none" strike="noStrike" kern="0" cap="none" spc="0" normalizeH="0" baseline="0" noProof="0" dirty="0">
                <a:ln>
                  <a:noFill/>
                </a:ln>
                <a:solidFill>
                  <a:schemeClr val="bg1"/>
                </a:solidFill>
                <a:effectLst/>
                <a:uLnTx/>
                <a:uFillTx/>
                <a:latin typeface="Arial Narrow" panose="020B0606020202030204" pitchFamily="34" charset="0"/>
                <a:cs typeface="Arial" charset="0"/>
              </a:rPr>
              <a:t>-амилоида</a:t>
            </a:r>
          </a:p>
        </p:txBody>
      </p:sp>
      <p:sp>
        <p:nvSpPr>
          <p:cNvPr id="11" name="Прямоугольник 10">
            <a:extLst>
              <a:ext uri="{FF2B5EF4-FFF2-40B4-BE49-F238E27FC236}">
                <a16:creationId xmlns:a16="http://schemas.microsoft.com/office/drawing/2014/main" id="{C7B362B9-3980-4BF2-98F3-AC7FB446DD12}"/>
              </a:ext>
            </a:extLst>
          </p:cNvPr>
          <p:cNvSpPr/>
          <p:nvPr/>
        </p:nvSpPr>
        <p:spPr>
          <a:xfrm>
            <a:off x="947699" y="5032464"/>
            <a:ext cx="4004622" cy="1138773"/>
          </a:xfrm>
          <a:prstGeom prst="rect">
            <a:avLst/>
          </a:prstGeom>
          <a:ln/>
        </p:spPr>
        <p:style>
          <a:lnRef idx="0">
            <a:schemeClr val="accent5"/>
          </a:lnRef>
          <a:fillRef idx="3">
            <a:schemeClr val="accent5"/>
          </a:fillRef>
          <a:effectRef idx="3">
            <a:schemeClr val="accent5"/>
          </a:effectRef>
          <a:fontRef idx="minor">
            <a:schemeClr val="lt1"/>
          </a:fontRef>
        </p:style>
        <p:txBody>
          <a:bodyPr wrap="none">
            <a:spAutoFit/>
          </a:bodyPr>
          <a:lstStyle/>
          <a:p>
            <a:pPr marL="0" marR="0" lvl="0" indent="0" algn="ctr" defTabSz="685800" rtl="0" eaLnBrk="0" fontAlgn="auto" latinLnBrk="0" hangingPunct="0">
              <a:lnSpc>
                <a:spcPct val="100000"/>
              </a:lnSpc>
              <a:spcBef>
                <a:spcPct val="20000"/>
              </a:spcBef>
              <a:spcAft>
                <a:spcPts val="0"/>
              </a:spcAft>
              <a:buClrTx/>
              <a:buSzTx/>
              <a:buFontTx/>
              <a:buNone/>
              <a:tabLst/>
              <a:defRPr/>
            </a:pPr>
            <a:r>
              <a:rPr kumimoji="0" lang="ru-RU" sz="2000" b="0" i="0" u="none" strike="noStrike" kern="0" cap="none" spc="0" normalizeH="0" baseline="0" noProof="0" dirty="0">
                <a:ln>
                  <a:noFill/>
                </a:ln>
                <a:solidFill>
                  <a:schemeClr val="bg1"/>
                </a:solidFill>
                <a:effectLst/>
                <a:uLnTx/>
                <a:uFillTx/>
                <a:latin typeface="Arial Narrow" panose="020B0606020202030204" pitchFamily="34" charset="0"/>
                <a:cs typeface="Arial" charset="0"/>
              </a:rPr>
              <a:t>Проникает через  ГЭБ и стимулирует   </a:t>
            </a:r>
          </a:p>
          <a:p>
            <a:pPr marL="0" marR="0" lvl="0" indent="0" algn="ctr" defTabSz="685800" rtl="0" eaLnBrk="0" fontAlgn="auto" latinLnBrk="0" hangingPunct="0">
              <a:lnSpc>
                <a:spcPct val="100000"/>
              </a:lnSpc>
              <a:spcBef>
                <a:spcPct val="20000"/>
              </a:spcBef>
              <a:spcAft>
                <a:spcPts val="0"/>
              </a:spcAft>
              <a:buClrTx/>
              <a:buSzTx/>
              <a:buFontTx/>
              <a:buNone/>
              <a:tabLst/>
              <a:defRPr/>
            </a:pPr>
            <a:r>
              <a:rPr kumimoji="0" lang="ru-RU" sz="2000" b="0" i="0" u="none" strike="noStrike" kern="0" cap="none" spc="0" normalizeH="0" baseline="0" noProof="0" dirty="0">
                <a:ln>
                  <a:noFill/>
                </a:ln>
                <a:solidFill>
                  <a:schemeClr val="bg1"/>
                </a:solidFill>
                <a:effectLst/>
                <a:uLnTx/>
                <a:uFillTx/>
                <a:latin typeface="Arial Narrow" panose="020B0606020202030204" pitchFamily="34" charset="0"/>
                <a:cs typeface="Arial" charset="0"/>
              </a:rPr>
              <a:t>продукцию </a:t>
            </a:r>
            <a:r>
              <a:rPr kumimoji="0" lang="ru-RU" sz="2000" b="0" i="0" u="none" strike="noStrike" kern="0" cap="none" spc="0" normalizeH="0" baseline="0" noProof="0" dirty="0" err="1">
                <a:ln>
                  <a:noFill/>
                </a:ln>
                <a:solidFill>
                  <a:schemeClr val="bg1"/>
                </a:solidFill>
                <a:effectLst/>
                <a:uLnTx/>
                <a:uFillTx/>
                <a:latin typeface="Arial Narrow" panose="020B0606020202030204" pitchFamily="34" charset="0"/>
                <a:cs typeface="Arial" charset="0"/>
              </a:rPr>
              <a:t>нейротрансмиттеров</a:t>
            </a:r>
            <a:r>
              <a:rPr kumimoji="0" lang="ru-RU" sz="2000" b="0" i="0" u="none" strike="noStrike" kern="0" cap="none" spc="0" normalizeH="0" baseline="0" noProof="0" dirty="0">
                <a:ln>
                  <a:noFill/>
                </a:ln>
                <a:solidFill>
                  <a:schemeClr val="bg1"/>
                </a:solidFill>
                <a:effectLst/>
                <a:uLnTx/>
                <a:uFillTx/>
                <a:latin typeface="Arial Narrow" panose="020B0606020202030204" pitchFamily="34" charset="0"/>
                <a:cs typeface="Arial" charset="0"/>
              </a:rPr>
              <a:t>, </a:t>
            </a:r>
          </a:p>
          <a:p>
            <a:pPr marL="0" marR="0" lvl="0" indent="0" algn="ctr" defTabSz="685800" rtl="0" eaLnBrk="0" fontAlgn="auto" latinLnBrk="0" hangingPunct="0">
              <a:lnSpc>
                <a:spcPct val="100000"/>
              </a:lnSpc>
              <a:spcBef>
                <a:spcPct val="20000"/>
              </a:spcBef>
              <a:spcAft>
                <a:spcPts val="0"/>
              </a:spcAft>
              <a:buClrTx/>
              <a:buSzTx/>
              <a:buFontTx/>
              <a:buNone/>
              <a:tabLst/>
              <a:defRPr/>
            </a:pPr>
            <a:r>
              <a:rPr kumimoji="0" lang="ru-RU" sz="2000" b="0" i="0" u="none" strike="noStrike" kern="0" cap="none" spc="0" normalizeH="0" baseline="0" noProof="0" dirty="0">
                <a:ln>
                  <a:noFill/>
                </a:ln>
                <a:solidFill>
                  <a:schemeClr val="bg1"/>
                </a:solidFill>
                <a:effectLst/>
                <a:uLnTx/>
                <a:uFillTx/>
                <a:latin typeface="Arial Narrow" panose="020B0606020202030204" pitchFamily="34" charset="0"/>
                <a:cs typeface="Arial" charset="0"/>
              </a:rPr>
              <a:t>угнетающих образование </a:t>
            </a:r>
            <a:r>
              <a:rPr kumimoji="0" lang="el-GR" sz="2000" b="0" i="0" u="none" strike="noStrike" kern="0" cap="none" spc="0" normalizeH="0" baseline="0" noProof="0" dirty="0">
                <a:ln>
                  <a:noFill/>
                </a:ln>
                <a:solidFill>
                  <a:schemeClr val="bg1"/>
                </a:solidFill>
                <a:effectLst/>
                <a:uLnTx/>
                <a:uFillTx/>
                <a:latin typeface="Arial Narrow" panose="020B0606020202030204" pitchFamily="34" charset="0"/>
                <a:cs typeface="Arial" charset="0"/>
              </a:rPr>
              <a:t>β</a:t>
            </a:r>
            <a:r>
              <a:rPr kumimoji="0" lang="ru-RU" sz="2000" b="0" i="0" u="none" strike="noStrike" kern="0" cap="none" spc="0" normalizeH="0" baseline="0" noProof="0" dirty="0">
                <a:ln>
                  <a:noFill/>
                </a:ln>
                <a:solidFill>
                  <a:schemeClr val="bg1"/>
                </a:solidFill>
                <a:effectLst/>
                <a:uLnTx/>
                <a:uFillTx/>
                <a:latin typeface="Arial Narrow" panose="020B0606020202030204" pitchFamily="34" charset="0"/>
                <a:cs typeface="Arial" charset="0"/>
              </a:rPr>
              <a:t>-амилоида</a:t>
            </a:r>
          </a:p>
        </p:txBody>
      </p:sp>
      <p:sp>
        <p:nvSpPr>
          <p:cNvPr id="12" name="Прямоугольник 11">
            <a:extLst>
              <a:ext uri="{FF2B5EF4-FFF2-40B4-BE49-F238E27FC236}">
                <a16:creationId xmlns:a16="http://schemas.microsoft.com/office/drawing/2014/main" id="{2C801209-F57B-4460-9B09-9767687AB9A9}"/>
              </a:ext>
            </a:extLst>
          </p:cNvPr>
          <p:cNvSpPr/>
          <p:nvPr/>
        </p:nvSpPr>
        <p:spPr>
          <a:xfrm>
            <a:off x="7265188" y="342921"/>
            <a:ext cx="2537874" cy="1323439"/>
          </a:xfrm>
          <a:prstGeom prst="rect">
            <a:avLst/>
          </a:prstGeom>
          <a:ln/>
        </p:spPr>
        <p:style>
          <a:lnRef idx="0">
            <a:schemeClr val="accent5"/>
          </a:lnRef>
          <a:fillRef idx="3">
            <a:schemeClr val="accent5"/>
          </a:fillRef>
          <a:effectRef idx="3">
            <a:schemeClr val="accent5"/>
          </a:effectRef>
          <a:fontRef idx="minor">
            <a:schemeClr val="lt1"/>
          </a:fontRef>
        </p:style>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2000" b="0" i="0" u="none" strike="noStrike" kern="1200" cap="none" spc="0" normalizeH="0" baseline="0" noProof="0" dirty="0">
              <a:ln>
                <a:noFill/>
              </a:ln>
              <a:solidFill>
                <a:schemeClr val="bg1"/>
              </a:solidFill>
              <a:effectLst/>
              <a:uLnTx/>
              <a:uFillTx/>
              <a:latin typeface="Arial Narrow" panose="020B060602020203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err="1">
                <a:ln>
                  <a:noFill/>
                </a:ln>
                <a:solidFill>
                  <a:schemeClr val="bg1"/>
                </a:solidFill>
                <a:effectLst/>
                <a:uLnTx/>
                <a:uFillTx/>
                <a:latin typeface="Arial Narrow" panose="020B0606020202030204" pitchFamily="34" charset="0"/>
                <a:cs typeface="Arial" panose="020B0604020202020204" pitchFamily="34" charset="0"/>
              </a:rPr>
              <a:t>Вазодилятация</a:t>
            </a:r>
            <a:r>
              <a:rPr kumimoji="0" lang="ru-RU" sz="2000" b="0" i="0" u="none" strike="noStrike" kern="1200" cap="none" spc="0" normalizeH="0" baseline="0" noProof="0" dirty="0">
                <a:ln>
                  <a:noFill/>
                </a:ln>
                <a:solidFill>
                  <a:schemeClr val="bg1"/>
                </a:solidFill>
                <a:effectLst/>
                <a:uLnTx/>
                <a:uFillTx/>
                <a:latin typeface="Arial Narrow" panose="020B0606020202030204" pitchFamily="34" charset="0"/>
                <a:cs typeface="Arial" panose="020B0604020202020204" pitchFamily="34" charset="0"/>
              </a:rPr>
              <a:t> сосудов</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schemeClr val="bg1"/>
                </a:solidFill>
                <a:effectLst/>
                <a:uLnTx/>
                <a:uFillTx/>
                <a:latin typeface="Arial Narrow" panose="020B0606020202030204" pitchFamily="34" charset="0"/>
                <a:cs typeface="Arial" panose="020B0604020202020204" pitchFamily="34" charset="0"/>
              </a:rPr>
              <a:t> головного мозга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2000" b="0" i="0" u="none" strike="noStrike" kern="1200" cap="none" spc="0" normalizeH="0" baseline="0" noProof="0" dirty="0">
              <a:ln>
                <a:noFill/>
              </a:ln>
              <a:solidFill>
                <a:schemeClr val="bg1"/>
              </a:solidFill>
              <a:effectLst/>
              <a:uLnTx/>
              <a:uFillTx/>
              <a:latin typeface="Arial Narrow" panose="020B0606020202030204" pitchFamily="34" charset="0"/>
              <a:cs typeface="Arial" panose="020B0604020202020204" pitchFamily="34" charset="0"/>
            </a:endParaRPr>
          </a:p>
        </p:txBody>
      </p:sp>
      <p:sp>
        <p:nvSpPr>
          <p:cNvPr id="13" name="Прямоугольник 12">
            <a:extLst>
              <a:ext uri="{FF2B5EF4-FFF2-40B4-BE49-F238E27FC236}">
                <a16:creationId xmlns:a16="http://schemas.microsoft.com/office/drawing/2014/main" id="{C34DE8E3-A9CC-461E-ACFB-079A0B24FE08}"/>
              </a:ext>
            </a:extLst>
          </p:cNvPr>
          <p:cNvSpPr/>
          <p:nvPr/>
        </p:nvSpPr>
        <p:spPr>
          <a:xfrm>
            <a:off x="8075596" y="2760330"/>
            <a:ext cx="2644973" cy="1323439"/>
          </a:xfrm>
          <a:prstGeom prst="rect">
            <a:avLst/>
          </a:prstGeom>
          <a:ln/>
        </p:spPr>
        <p:style>
          <a:lnRef idx="0">
            <a:schemeClr val="accent6"/>
          </a:lnRef>
          <a:fillRef idx="3">
            <a:schemeClr val="accent6"/>
          </a:fillRef>
          <a:effectRef idx="3">
            <a:schemeClr val="accent6"/>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2000" b="0" i="0" u="none" strike="noStrike" kern="1200" cap="none" spc="0" normalizeH="0" baseline="0" noProof="0" dirty="0">
              <a:ln>
                <a:noFill/>
              </a:ln>
              <a:solidFill>
                <a:schemeClr val="bg1"/>
              </a:solidFill>
              <a:effectLst/>
              <a:uLnTx/>
              <a:uFillTx/>
              <a:latin typeface="Arial Narrow" panose="020B060602020203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schemeClr val="bg1"/>
                </a:solidFill>
                <a:effectLst/>
                <a:uLnTx/>
                <a:uFillTx/>
                <a:latin typeface="Arial Narrow" panose="020B0606020202030204" pitchFamily="34" charset="0"/>
                <a:cs typeface="Arial" panose="020B0604020202020204" pitchFamily="34" charset="0"/>
              </a:rPr>
              <a:t>Антиангинальный эффект</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2000" b="0" i="0" u="none" strike="noStrike" kern="1200" cap="none" spc="0" normalizeH="0" baseline="0" noProof="0" dirty="0">
              <a:ln>
                <a:noFill/>
              </a:ln>
              <a:solidFill>
                <a:schemeClr val="bg1"/>
              </a:solidFill>
              <a:effectLst/>
              <a:uLnTx/>
              <a:uFillTx/>
              <a:latin typeface="Arial Narrow" panose="020B0606020202030204" pitchFamily="34" charset="0"/>
              <a:cs typeface="Arial" panose="020B0604020202020204" pitchFamily="34" charset="0"/>
            </a:endParaRPr>
          </a:p>
        </p:txBody>
      </p:sp>
      <p:sp>
        <p:nvSpPr>
          <p:cNvPr id="14" name="Прямоугольник 13">
            <a:extLst>
              <a:ext uri="{FF2B5EF4-FFF2-40B4-BE49-F238E27FC236}">
                <a16:creationId xmlns:a16="http://schemas.microsoft.com/office/drawing/2014/main" id="{EE32CF60-A5D9-475B-8789-EBCA5A63404D}"/>
              </a:ext>
            </a:extLst>
          </p:cNvPr>
          <p:cNvSpPr/>
          <p:nvPr/>
        </p:nvSpPr>
        <p:spPr>
          <a:xfrm>
            <a:off x="6679932" y="5094018"/>
            <a:ext cx="4152569" cy="1015663"/>
          </a:xfrm>
          <a:prstGeom prst="rect">
            <a:avLst/>
          </a:prstGeom>
          <a:ln/>
        </p:spPr>
        <p:style>
          <a:lnRef idx="0">
            <a:schemeClr val="accent5"/>
          </a:lnRef>
          <a:fillRef idx="3">
            <a:schemeClr val="accent5"/>
          </a:fillRef>
          <a:effectRef idx="3">
            <a:schemeClr val="accent5"/>
          </a:effectRef>
          <a:fontRef idx="minor">
            <a:schemeClr val="lt1"/>
          </a:fontRef>
        </p:style>
        <p:txBody>
          <a:bodyPr wrap="square">
            <a:spAutoFit/>
          </a:bodyPr>
          <a:lstStyle/>
          <a:p>
            <a:pPr marL="0" marR="0" lvl="0" indent="0" algn="ctr" defTabSz="685800" rtl="0" eaLnBrk="0" fontAlgn="auto" latinLnBrk="0" hangingPunct="0">
              <a:lnSpc>
                <a:spcPct val="100000"/>
              </a:lnSpc>
              <a:spcBef>
                <a:spcPct val="20000"/>
              </a:spcBef>
              <a:spcAft>
                <a:spcPts val="0"/>
              </a:spcAft>
              <a:buClrTx/>
              <a:buSzTx/>
              <a:buFontTx/>
              <a:buNone/>
              <a:tabLst/>
              <a:defRPr/>
            </a:pPr>
            <a:r>
              <a:rPr kumimoji="0" lang="ru-RU" sz="2000" b="0" i="0" u="none" strike="noStrike" kern="0" cap="none" spc="0" normalizeH="0" baseline="0" noProof="0" dirty="0">
                <a:ln>
                  <a:noFill/>
                </a:ln>
                <a:solidFill>
                  <a:schemeClr val="bg1"/>
                </a:solidFill>
                <a:effectLst/>
                <a:uLnTx/>
                <a:uFillTx/>
                <a:latin typeface="Arial Narrow" panose="020B0606020202030204" pitchFamily="34" charset="0"/>
                <a:cs typeface="Arial" charset="0"/>
              </a:rPr>
              <a:t>Уменьшение  внутриклеточного Са</a:t>
            </a:r>
            <a:r>
              <a:rPr kumimoji="0" lang="ru-RU" sz="2000" b="0" i="0" u="none" strike="noStrike" kern="0" cap="none" spc="0" normalizeH="0" baseline="30000" noProof="0" dirty="0">
                <a:ln>
                  <a:noFill/>
                </a:ln>
                <a:solidFill>
                  <a:schemeClr val="bg1"/>
                </a:solidFill>
                <a:effectLst/>
                <a:uLnTx/>
                <a:uFillTx/>
                <a:latin typeface="Arial Narrow" panose="020B0606020202030204" pitchFamily="34" charset="0"/>
                <a:cs typeface="Arial" charset="0"/>
              </a:rPr>
              <a:t>2+, </a:t>
            </a:r>
            <a:r>
              <a:rPr kumimoji="0" lang="ru-RU" sz="2000" b="0" i="0" u="none" strike="noStrike" kern="0" cap="none" spc="0" normalizeH="0" baseline="0" noProof="0" dirty="0">
                <a:ln>
                  <a:noFill/>
                </a:ln>
                <a:solidFill>
                  <a:schemeClr val="bg1"/>
                </a:solidFill>
                <a:effectLst/>
                <a:uLnTx/>
                <a:uFillTx/>
                <a:latin typeface="Arial Narrow" panose="020B0606020202030204" pitchFamily="34" charset="0"/>
                <a:cs typeface="Arial" charset="0"/>
              </a:rPr>
              <a:t>стимулирующего апоптоз </a:t>
            </a:r>
            <a:r>
              <a:rPr kumimoji="0" lang="ru-RU" sz="2000" b="0" i="0" u="none" strike="noStrike" kern="0" cap="none" spc="0" normalizeH="0" baseline="0" noProof="0" dirty="0" err="1">
                <a:ln>
                  <a:noFill/>
                </a:ln>
                <a:solidFill>
                  <a:schemeClr val="bg1"/>
                </a:solidFill>
                <a:effectLst/>
                <a:uLnTx/>
                <a:uFillTx/>
                <a:latin typeface="Arial Narrow" panose="020B0606020202030204" pitchFamily="34" charset="0"/>
                <a:cs typeface="Arial" charset="0"/>
              </a:rPr>
              <a:t>нейроцитов</a:t>
            </a:r>
            <a:r>
              <a:rPr kumimoji="0" lang="ru-RU" sz="2000" b="0" i="0" u="none" strike="noStrike" kern="0" cap="none" spc="0" normalizeH="0" baseline="0" noProof="0" dirty="0">
                <a:ln>
                  <a:noFill/>
                </a:ln>
                <a:solidFill>
                  <a:schemeClr val="bg1"/>
                </a:solidFill>
                <a:effectLst/>
                <a:uLnTx/>
                <a:uFillTx/>
                <a:latin typeface="Arial Narrow" panose="020B0606020202030204" pitchFamily="34" charset="0"/>
                <a:cs typeface="Arial" charset="0"/>
              </a:rPr>
              <a:t>  и образование свободных радикалов</a:t>
            </a:r>
          </a:p>
        </p:txBody>
      </p:sp>
      <p:sp>
        <p:nvSpPr>
          <p:cNvPr id="2" name="Выноска: счетверенная стрелка 1">
            <a:extLst>
              <a:ext uri="{FF2B5EF4-FFF2-40B4-BE49-F238E27FC236}">
                <a16:creationId xmlns:a16="http://schemas.microsoft.com/office/drawing/2014/main" id="{4932EFC2-A292-466D-A3CD-CC035921DFA0}"/>
              </a:ext>
            </a:extLst>
          </p:cNvPr>
          <p:cNvSpPr/>
          <p:nvPr/>
        </p:nvSpPr>
        <p:spPr>
          <a:xfrm>
            <a:off x="3726426" y="1789471"/>
            <a:ext cx="3868679" cy="3038168"/>
          </a:xfrm>
          <a:prstGeom prst="quadArrowCallou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prstClr val="white"/>
                </a:solidFill>
                <a:effectLst/>
                <a:uLnTx/>
                <a:uFillTx/>
                <a:latin typeface="Calibri"/>
                <a:ea typeface="+mn-ea"/>
                <a:cs typeface="+mn-cs"/>
              </a:rPr>
              <a:t>НИТРЕМЕД</a:t>
            </a:r>
            <a:endParaRPr kumimoji="0" lang="ru-RU" sz="2400" b="1"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2575855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6"/>
          <p:cNvSpPr>
            <a:spLocks/>
          </p:cNvSpPr>
          <p:nvPr/>
        </p:nvSpPr>
        <p:spPr bwMode="auto">
          <a:xfrm>
            <a:off x="3731420" y="2482455"/>
            <a:ext cx="4883944" cy="2246709"/>
          </a:xfrm>
          <a:custGeom>
            <a:avLst/>
            <a:gdLst>
              <a:gd name="T0" fmla="*/ 0 w 3639"/>
              <a:gd name="T1" fmla="*/ 2147483647 h 2790"/>
              <a:gd name="T2" fmla="*/ 438707618 w 3639"/>
              <a:gd name="T3" fmla="*/ 2147483647 h 2790"/>
              <a:gd name="T4" fmla="*/ 672471230 w 3639"/>
              <a:gd name="T5" fmla="*/ 2147483647 h 2790"/>
              <a:gd name="T6" fmla="*/ 701292628 w 3639"/>
              <a:gd name="T7" fmla="*/ 2147483647 h 2790"/>
              <a:gd name="T8" fmla="*/ 1111178848 w 3639"/>
              <a:gd name="T9" fmla="*/ 2147483647 h 2790"/>
              <a:gd name="T10" fmla="*/ 1521066858 w 3639"/>
              <a:gd name="T11" fmla="*/ 2147483647 h 2790"/>
              <a:gd name="T12" fmla="*/ 1610728854 w 3639"/>
              <a:gd name="T13" fmla="*/ 2147483647 h 2790"/>
              <a:gd name="T14" fmla="*/ 1902133471 w 3639"/>
              <a:gd name="T15" fmla="*/ 2147483647 h 2790"/>
              <a:gd name="T16" fmla="*/ 2078257869 w 3639"/>
              <a:gd name="T17" fmla="*/ 2147483647 h 2790"/>
              <a:gd name="T18" fmla="*/ 2147483647 w 3639"/>
              <a:gd name="T19" fmla="*/ 2147483647 h 2790"/>
              <a:gd name="T20" fmla="*/ 2147483647 w 3639"/>
              <a:gd name="T21" fmla="*/ 2147483647 h 2790"/>
              <a:gd name="T22" fmla="*/ 2147483647 w 3639"/>
              <a:gd name="T23" fmla="*/ 2147483647 h 2790"/>
              <a:gd name="T24" fmla="*/ 2147483647 w 3639"/>
              <a:gd name="T25" fmla="*/ 2147483647 h 2790"/>
              <a:gd name="T26" fmla="*/ 2147483647 w 3639"/>
              <a:gd name="T27" fmla="*/ 2147483647 h 2790"/>
              <a:gd name="T28" fmla="*/ 2147483647 w 3639"/>
              <a:gd name="T29" fmla="*/ 2147483647 h 2790"/>
              <a:gd name="T30" fmla="*/ 2147483647 w 3639"/>
              <a:gd name="T31" fmla="*/ 2147483647 h 2790"/>
              <a:gd name="T32" fmla="*/ 2147483647 w 3639"/>
              <a:gd name="T33" fmla="*/ 2147483647 h 2790"/>
              <a:gd name="T34" fmla="*/ 2147483647 w 3639"/>
              <a:gd name="T35" fmla="*/ 2120041855 h 2790"/>
              <a:gd name="T36" fmla="*/ 2147483647 w 3639"/>
              <a:gd name="T37" fmla="*/ 2078540281 h 2790"/>
              <a:gd name="T38" fmla="*/ 2147483647 w 3639"/>
              <a:gd name="T39" fmla="*/ 1962105460 h 2790"/>
              <a:gd name="T40" fmla="*/ 2147483647 w 3639"/>
              <a:gd name="T41" fmla="*/ 1941354136 h 2790"/>
              <a:gd name="T42" fmla="*/ 2147483647 w 3639"/>
              <a:gd name="T43" fmla="*/ 1930979011 h 2790"/>
              <a:gd name="T44" fmla="*/ 2147483647 w 3639"/>
              <a:gd name="T45" fmla="*/ 1793792866 h 2790"/>
              <a:gd name="T46" fmla="*/ 2147483647 w 3639"/>
              <a:gd name="T47" fmla="*/ 1783417741 h 2790"/>
              <a:gd name="T48" fmla="*/ 2147483647 w 3639"/>
              <a:gd name="T49" fmla="*/ 1720012768 h 2790"/>
              <a:gd name="T50" fmla="*/ 2147483647 w 3639"/>
              <a:gd name="T51" fmla="*/ 1646231596 h 2790"/>
              <a:gd name="T52" fmla="*/ 2147483647 w 3639"/>
              <a:gd name="T53" fmla="*/ 1635856471 h 2790"/>
              <a:gd name="T54" fmla="*/ 2147483647 w 3639"/>
              <a:gd name="T55" fmla="*/ 1613951997 h 2790"/>
              <a:gd name="T56" fmla="*/ 2147483647 w 3639"/>
              <a:gd name="T57" fmla="*/ 1392610629 h 2790"/>
              <a:gd name="T58" fmla="*/ 2147483647 w 3639"/>
              <a:gd name="T59" fmla="*/ 1382235504 h 2790"/>
              <a:gd name="T60" fmla="*/ 2147483647 w 3639"/>
              <a:gd name="T61" fmla="*/ 1298079207 h 2790"/>
              <a:gd name="T62" fmla="*/ 2147483647 w 3639"/>
              <a:gd name="T63" fmla="*/ 1308454332 h 2790"/>
              <a:gd name="T64" fmla="*/ 2147483647 w 3639"/>
              <a:gd name="T65" fmla="*/ 1266952758 h 2790"/>
              <a:gd name="T66" fmla="*/ 2147483647 w 3639"/>
              <a:gd name="T67" fmla="*/ 1277327883 h 2790"/>
              <a:gd name="T68" fmla="*/ 2147483647 w 3639"/>
              <a:gd name="T69" fmla="*/ 1203547785 h 2790"/>
              <a:gd name="T70" fmla="*/ 2147483647 w 3639"/>
              <a:gd name="T71" fmla="*/ 1182796461 h 2790"/>
              <a:gd name="T72" fmla="*/ 2147483647 w 3639"/>
              <a:gd name="T73" fmla="*/ 1076736765 h 2790"/>
              <a:gd name="T74" fmla="*/ 2147483647 w 3639"/>
              <a:gd name="T75" fmla="*/ 1076736765 h 2790"/>
              <a:gd name="T76" fmla="*/ 2147483647 w 3639"/>
              <a:gd name="T77" fmla="*/ 939550619 h 2790"/>
              <a:gd name="T78" fmla="*/ 2147483647 w 3639"/>
              <a:gd name="T79" fmla="*/ 855394322 h 2790"/>
              <a:gd name="T80" fmla="*/ 2147483647 w 3639"/>
              <a:gd name="T81" fmla="*/ 728584376 h 2790"/>
              <a:gd name="T82" fmla="*/ 2147483647 w 3639"/>
              <a:gd name="T83" fmla="*/ 687082802 h 2790"/>
              <a:gd name="T84" fmla="*/ 2147483647 w 3639"/>
              <a:gd name="T85" fmla="*/ 613301630 h 2790"/>
              <a:gd name="T86" fmla="*/ 2147483647 w 3639"/>
              <a:gd name="T87" fmla="*/ 359680663 h 2790"/>
              <a:gd name="T88" fmla="*/ 2147483647 w 3639"/>
              <a:gd name="T89" fmla="*/ 371208938 h 2790"/>
              <a:gd name="T90" fmla="*/ 2147483647 w 3639"/>
              <a:gd name="T91" fmla="*/ 371208938 h 2790"/>
              <a:gd name="T92" fmla="*/ 2147483647 w 3639"/>
              <a:gd name="T93" fmla="*/ 275524366 h 2790"/>
              <a:gd name="T94" fmla="*/ 2147483647 w 3639"/>
              <a:gd name="T95" fmla="*/ 170617819 h 2790"/>
              <a:gd name="T96" fmla="*/ 2147483647 w 3639"/>
              <a:gd name="T97" fmla="*/ 76086397 h 2790"/>
              <a:gd name="T98" fmla="*/ 2147483647 w 3639"/>
              <a:gd name="T99" fmla="*/ 33431674 h 2790"/>
              <a:gd name="T100" fmla="*/ 2147483647 w 3639"/>
              <a:gd name="T101" fmla="*/ 43806799 h 27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639" h="2790">
                <a:moveTo>
                  <a:pt x="0" y="2790"/>
                </a:moveTo>
                <a:lnTo>
                  <a:pt x="137" y="2699"/>
                </a:lnTo>
                <a:lnTo>
                  <a:pt x="210" y="2699"/>
                </a:lnTo>
                <a:lnTo>
                  <a:pt x="219" y="2644"/>
                </a:lnTo>
                <a:lnTo>
                  <a:pt x="347" y="2644"/>
                </a:lnTo>
                <a:lnTo>
                  <a:pt x="475" y="2552"/>
                </a:lnTo>
                <a:lnTo>
                  <a:pt x="503" y="2470"/>
                </a:lnTo>
                <a:lnTo>
                  <a:pt x="594" y="2452"/>
                </a:lnTo>
                <a:lnTo>
                  <a:pt x="649" y="2406"/>
                </a:lnTo>
                <a:lnTo>
                  <a:pt x="704" y="2360"/>
                </a:lnTo>
                <a:lnTo>
                  <a:pt x="768" y="2306"/>
                </a:lnTo>
                <a:lnTo>
                  <a:pt x="786" y="2196"/>
                </a:lnTo>
                <a:lnTo>
                  <a:pt x="813" y="2141"/>
                </a:lnTo>
                <a:lnTo>
                  <a:pt x="887" y="2123"/>
                </a:lnTo>
                <a:lnTo>
                  <a:pt x="905" y="2059"/>
                </a:lnTo>
                <a:lnTo>
                  <a:pt x="1024" y="2022"/>
                </a:lnTo>
                <a:lnTo>
                  <a:pt x="1051" y="1903"/>
                </a:lnTo>
                <a:lnTo>
                  <a:pt x="1079" y="1839"/>
                </a:lnTo>
                <a:lnTo>
                  <a:pt x="1133" y="1803"/>
                </a:lnTo>
                <a:lnTo>
                  <a:pt x="1188" y="1702"/>
                </a:lnTo>
                <a:lnTo>
                  <a:pt x="1399" y="1684"/>
                </a:lnTo>
                <a:lnTo>
                  <a:pt x="1463" y="1675"/>
                </a:lnTo>
                <a:lnTo>
                  <a:pt x="1463" y="1556"/>
                </a:lnTo>
                <a:lnTo>
                  <a:pt x="1609" y="1547"/>
                </a:lnTo>
                <a:cubicBezTo>
                  <a:pt x="1625" y="1482"/>
                  <a:pt x="1634" y="1492"/>
                  <a:pt x="1700" y="1492"/>
                </a:cubicBezTo>
                <a:lnTo>
                  <a:pt x="1801" y="1428"/>
                </a:lnTo>
                <a:lnTo>
                  <a:pt x="1883" y="1419"/>
                </a:lnTo>
                <a:lnTo>
                  <a:pt x="2176" y="1400"/>
                </a:lnTo>
                <a:lnTo>
                  <a:pt x="2194" y="1208"/>
                </a:lnTo>
                <a:lnTo>
                  <a:pt x="2267" y="1199"/>
                </a:lnTo>
                <a:cubicBezTo>
                  <a:pt x="2273" y="1175"/>
                  <a:pt x="2263" y="1139"/>
                  <a:pt x="2285" y="1126"/>
                </a:cubicBezTo>
                <a:cubicBezTo>
                  <a:pt x="2319" y="1106"/>
                  <a:pt x="2364" y="1135"/>
                  <a:pt x="2404" y="1135"/>
                </a:cubicBezTo>
                <a:cubicBezTo>
                  <a:pt x="2401" y="1123"/>
                  <a:pt x="2383" y="1103"/>
                  <a:pt x="2395" y="1099"/>
                </a:cubicBezTo>
                <a:cubicBezTo>
                  <a:pt x="2439" y="1085"/>
                  <a:pt x="2486" y="1108"/>
                  <a:pt x="2532" y="1108"/>
                </a:cubicBezTo>
                <a:lnTo>
                  <a:pt x="2541" y="1044"/>
                </a:lnTo>
                <a:lnTo>
                  <a:pt x="2861" y="1026"/>
                </a:lnTo>
                <a:lnTo>
                  <a:pt x="2871" y="934"/>
                </a:lnTo>
                <a:lnTo>
                  <a:pt x="2925" y="934"/>
                </a:lnTo>
                <a:lnTo>
                  <a:pt x="2944" y="815"/>
                </a:lnTo>
                <a:lnTo>
                  <a:pt x="2980" y="742"/>
                </a:lnTo>
                <a:lnTo>
                  <a:pt x="3017" y="632"/>
                </a:lnTo>
                <a:cubicBezTo>
                  <a:pt x="3067" y="603"/>
                  <a:pt x="3050" y="618"/>
                  <a:pt x="3072" y="596"/>
                </a:cubicBezTo>
                <a:cubicBezTo>
                  <a:pt x="3057" y="487"/>
                  <a:pt x="3041" y="532"/>
                  <a:pt x="3200" y="532"/>
                </a:cubicBezTo>
                <a:cubicBezTo>
                  <a:pt x="3197" y="459"/>
                  <a:pt x="3162" y="379"/>
                  <a:pt x="3191" y="312"/>
                </a:cubicBezTo>
                <a:cubicBezTo>
                  <a:pt x="3204" y="281"/>
                  <a:pt x="3258" y="320"/>
                  <a:pt x="3291" y="322"/>
                </a:cubicBezTo>
                <a:cubicBezTo>
                  <a:pt x="3331" y="324"/>
                  <a:pt x="3370" y="322"/>
                  <a:pt x="3410" y="322"/>
                </a:cubicBezTo>
                <a:cubicBezTo>
                  <a:pt x="3398" y="212"/>
                  <a:pt x="3373" y="239"/>
                  <a:pt x="3483" y="239"/>
                </a:cubicBezTo>
                <a:cubicBezTo>
                  <a:pt x="3470" y="95"/>
                  <a:pt x="3448" y="148"/>
                  <a:pt x="3547" y="148"/>
                </a:cubicBezTo>
                <a:cubicBezTo>
                  <a:pt x="3533" y="0"/>
                  <a:pt x="3513" y="66"/>
                  <a:pt x="3575" y="66"/>
                </a:cubicBezTo>
                <a:cubicBezTo>
                  <a:pt x="3566" y="54"/>
                  <a:pt x="3535" y="38"/>
                  <a:pt x="3547" y="29"/>
                </a:cubicBezTo>
                <a:cubicBezTo>
                  <a:pt x="3571" y="10"/>
                  <a:pt x="3608" y="38"/>
                  <a:pt x="3639" y="38"/>
                </a:cubicBezTo>
              </a:path>
            </a:pathLst>
          </a:custGeom>
          <a:noFill/>
          <a:ln w="57150" cmpd="sng">
            <a:solidFill>
              <a:srgbClr val="C00000"/>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a:lstStyle/>
          <a:p>
            <a:pPr defTabSz="685800" fontAlgn="base">
              <a:spcBef>
                <a:spcPct val="0"/>
              </a:spcBef>
              <a:spcAft>
                <a:spcPct val="0"/>
              </a:spcAft>
              <a:defRPr/>
            </a:pPr>
            <a:endParaRPr lang="ru-RU" sz="1350">
              <a:solidFill>
                <a:prstClr val="black"/>
              </a:solidFill>
              <a:latin typeface="Garamond" panose="02020404030301010803" pitchFamily="18" charset="0"/>
              <a:cs typeface="Arial" panose="020B0604020202020204" pitchFamily="34" charset="0"/>
            </a:endParaRPr>
          </a:p>
        </p:txBody>
      </p:sp>
      <p:sp>
        <p:nvSpPr>
          <p:cNvPr id="4" name="Freeform 7"/>
          <p:cNvSpPr>
            <a:spLocks/>
          </p:cNvSpPr>
          <p:nvPr/>
        </p:nvSpPr>
        <p:spPr bwMode="auto">
          <a:xfrm>
            <a:off x="3731420" y="3484961"/>
            <a:ext cx="4869656" cy="1251347"/>
          </a:xfrm>
          <a:custGeom>
            <a:avLst/>
            <a:gdLst>
              <a:gd name="T0" fmla="*/ 0 w 3629"/>
              <a:gd name="T1" fmla="*/ 1790202859 h 1555"/>
              <a:gd name="T2" fmla="*/ 524981775 w 3629"/>
              <a:gd name="T3" fmla="*/ 1769480668 h 1555"/>
              <a:gd name="T4" fmla="*/ 995544347 w 3629"/>
              <a:gd name="T5" fmla="*/ 1706160657 h 1555"/>
              <a:gd name="T6" fmla="*/ 1024353461 w 3629"/>
              <a:gd name="T7" fmla="*/ 1664716276 h 1555"/>
              <a:gd name="T8" fmla="*/ 1258034340 w 3629"/>
              <a:gd name="T9" fmla="*/ 1653203352 h 1555"/>
              <a:gd name="T10" fmla="*/ 1610156066 w 3629"/>
              <a:gd name="T11" fmla="*/ 1611757897 h 1555"/>
              <a:gd name="T12" fmla="*/ 1754207001 w 3629"/>
              <a:gd name="T13" fmla="*/ 1601397338 h 1555"/>
              <a:gd name="T14" fmla="*/ 2147483647 w 3629"/>
              <a:gd name="T15" fmla="*/ 1558800591 h 1555"/>
              <a:gd name="T16" fmla="*/ 2147483647 w 3629"/>
              <a:gd name="T17" fmla="*/ 1505842213 h 1555"/>
              <a:gd name="T18" fmla="*/ 2147483647 w 3629"/>
              <a:gd name="T19" fmla="*/ 1495481654 h 1555"/>
              <a:gd name="T20" fmla="*/ 2147483647 w 3629"/>
              <a:gd name="T21" fmla="*/ 1474758390 h 1555"/>
              <a:gd name="T22" fmla="*/ 2147483647 w 3629"/>
              <a:gd name="T23" fmla="*/ 1464397831 h 1555"/>
              <a:gd name="T24" fmla="*/ 2147483647 w 3629"/>
              <a:gd name="T25" fmla="*/ 1421801084 h 1555"/>
              <a:gd name="T26" fmla="*/ 2147483647 w 3629"/>
              <a:gd name="T27" fmla="*/ 1411439453 h 1555"/>
              <a:gd name="T28" fmla="*/ 2147483647 w 3629"/>
              <a:gd name="T29" fmla="*/ 1369993998 h 1555"/>
              <a:gd name="T30" fmla="*/ 2147483647 w 3629"/>
              <a:gd name="T31" fmla="*/ 1296314502 h 1555"/>
              <a:gd name="T32" fmla="*/ 2147483647 w 3629"/>
              <a:gd name="T33" fmla="*/ 1274439945 h 1555"/>
              <a:gd name="T34" fmla="*/ 2147483647 w 3629"/>
              <a:gd name="T35" fmla="*/ 1211121008 h 1555"/>
              <a:gd name="T36" fmla="*/ 2147483647 w 3629"/>
              <a:gd name="T37" fmla="*/ 1180037185 h 1555"/>
              <a:gd name="T38" fmla="*/ 2147483647 w 3629"/>
              <a:gd name="T39" fmla="*/ 1148953363 h 1555"/>
              <a:gd name="T40" fmla="*/ 2147483647 w 3629"/>
              <a:gd name="T41" fmla="*/ 1106356616 h 1555"/>
              <a:gd name="T42" fmla="*/ 2147483647 w 3629"/>
              <a:gd name="T43" fmla="*/ 1116718248 h 1555"/>
              <a:gd name="T44" fmla="*/ 2147483647 w 3629"/>
              <a:gd name="T45" fmla="*/ 1106356616 h 1555"/>
              <a:gd name="T46" fmla="*/ 2147483647 w 3629"/>
              <a:gd name="T47" fmla="*/ 1085634425 h 1555"/>
              <a:gd name="T48" fmla="*/ 2147483647 w 3629"/>
              <a:gd name="T49" fmla="*/ 1075272793 h 1555"/>
              <a:gd name="T50" fmla="*/ 2147483647 w 3629"/>
              <a:gd name="T51" fmla="*/ 1032676046 h 1555"/>
              <a:gd name="T52" fmla="*/ 2147483647 w 3629"/>
              <a:gd name="T53" fmla="*/ 979718740 h 1555"/>
              <a:gd name="T54" fmla="*/ 2147483647 w 3629"/>
              <a:gd name="T55" fmla="*/ 969357109 h 1555"/>
              <a:gd name="T56" fmla="*/ 2147483647 w 3629"/>
              <a:gd name="T57" fmla="*/ 874954348 h 1555"/>
              <a:gd name="T58" fmla="*/ 2147483647 w 3629"/>
              <a:gd name="T59" fmla="*/ 854232158 h 1555"/>
              <a:gd name="T60" fmla="*/ 2147483647 w 3629"/>
              <a:gd name="T61" fmla="*/ 801273779 h 1555"/>
              <a:gd name="T62" fmla="*/ 2147483647 w 3629"/>
              <a:gd name="T63" fmla="*/ 780551588 h 1555"/>
              <a:gd name="T64" fmla="*/ 2147483647 w 3629"/>
              <a:gd name="T65" fmla="*/ 717232651 h 1555"/>
              <a:gd name="T66" fmla="*/ 2147483647 w 3629"/>
              <a:gd name="T67" fmla="*/ 664274272 h 1555"/>
              <a:gd name="T68" fmla="*/ 2147483647 w 3629"/>
              <a:gd name="T69" fmla="*/ 643552081 h 1555"/>
              <a:gd name="T70" fmla="*/ 2147483647 w 3629"/>
              <a:gd name="T71" fmla="*/ 590594775 h 1555"/>
              <a:gd name="T72" fmla="*/ 2147483647 w 3629"/>
              <a:gd name="T73" fmla="*/ 559509880 h 1555"/>
              <a:gd name="T74" fmla="*/ 2147483647 w 3629"/>
              <a:gd name="T75" fmla="*/ 547998028 h 1555"/>
              <a:gd name="T76" fmla="*/ 2147483647 w 3629"/>
              <a:gd name="T77" fmla="*/ 474317459 h 1555"/>
              <a:gd name="T78" fmla="*/ 2147483647 w 3629"/>
              <a:gd name="T79" fmla="*/ 453595268 h 1555"/>
              <a:gd name="T80" fmla="*/ 2147483647 w 3629"/>
              <a:gd name="T81" fmla="*/ 400636889 h 1555"/>
              <a:gd name="T82" fmla="*/ 2147483647 w 3629"/>
              <a:gd name="T83" fmla="*/ 326956320 h 1555"/>
              <a:gd name="T84" fmla="*/ 2147483647 w 3629"/>
              <a:gd name="T85" fmla="*/ 275150307 h 1555"/>
              <a:gd name="T86" fmla="*/ 2147483647 w 3629"/>
              <a:gd name="T87" fmla="*/ 242915192 h 1555"/>
              <a:gd name="T88" fmla="*/ 2147483647 w 3629"/>
              <a:gd name="T89" fmla="*/ 127789168 h 1555"/>
              <a:gd name="T90" fmla="*/ 2147483647 w 3629"/>
              <a:gd name="T91" fmla="*/ 54108598 h 155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629" h="1555">
                <a:moveTo>
                  <a:pt x="0" y="1555"/>
                </a:moveTo>
                <a:lnTo>
                  <a:pt x="164" y="1537"/>
                </a:lnTo>
                <a:cubicBezTo>
                  <a:pt x="201" y="1521"/>
                  <a:pt x="265" y="1482"/>
                  <a:pt x="311" y="1482"/>
                </a:cubicBezTo>
                <a:cubicBezTo>
                  <a:pt x="314" y="1470"/>
                  <a:pt x="309" y="1452"/>
                  <a:pt x="320" y="1446"/>
                </a:cubicBezTo>
                <a:cubicBezTo>
                  <a:pt x="341" y="1434"/>
                  <a:pt x="393" y="1436"/>
                  <a:pt x="393" y="1436"/>
                </a:cubicBezTo>
                <a:cubicBezTo>
                  <a:pt x="410" y="1353"/>
                  <a:pt x="385" y="1400"/>
                  <a:pt x="503" y="1400"/>
                </a:cubicBezTo>
                <a:cubicBezTo>
                  <a:pt x="518" y="1400"/>
                  <a:pt x="533" y="1391"/>
                  <a:pt x="548" y="1391"/>
                </a:cubicBezTo>
                <a:cubicBezTo>
                  <a:pt x="636" y="1379"/>
                  <a:pt x="725" y="1368"/>
                  <a:pt x="813" y="1354"/>
                </a:cubicBezTo>
                <a:cubicBezTo>
                  <a:pt x="966" y="1330"/>
                  <a:pt x="692" y="1369"/>
                  <a:pt x="850" y="1308"/>
                </a:cubicBezTo>
                <a:cubicBezTo>
                  <a:pt x="884" y="1295"/>
                  <a:pt x="923" y="1302"/>
                  <a:pt x="960" y="1299"/>
                </a:cubicBezTo>
                <a:cubicBezTo>
                  <a:pt x="969" y="1293"/>
                  <a:pt x="977" y="1284"/>
                  <a:pt x="987" y="1281"/>
                </a:cubicBezTo>
                <a:cubicBezTo>
                  <a:pt x="1008" y="1275"/>
                  <a:pt x="1033" y="1283"/>
                  <a:pt x="1051" y="1272"/>
                </a:cubicBezTo>
                <a:cubicBezTo>
                  <a:pt x="1062" y="1265"/>
                  <a:pt x="1048" y="1240"/>
                  <a:pt x="1060" y="1235"/>
                </a:cubicBezTo>
                <a:cubicBezTo>
                  <a:pt x="1094" y="1222"/>
                  <a:pt x="1133" y="1229"/>
                  <a:pt x="1170" y="1226"/>
                </a:cubicBezTo>
                <a:cubicBezTo>
                  <a:pt x="1150" y="1166"/>
                  <a:pt x="1178" y="1180"/>
                  <a:pt x="1225" y="1190"/>
                </a:cubicBezTo>
                <a:cubicBezTo>
                  <a:pt x="1261" y="1177"/>
                  <a:pt x="1261" y="1168"/>
                  <a:pt x="1261" y="1126"/>
                </a:cubicBezTo>
                <a:cubicBezTo>
                  <a:pt x="1356" y="1120"/>
                  <a:pt x="1453" y="1128"/>
                  <a:pt x="1545" y="1107"/>
                </a:cubicBezTo>
                <a:cubicBezTo>
                  <a:pt x="1566" y="1102"/>
                  <a:pt x="1569" y="1070"/>
                  <a:pt x="1581" y="1052"/>
                </a:cubicBezTo>
                <a:cubicBezTo>
                  <a:pt x="1600" y="1023"/>
                  <a:pt x="1621" y="1031"/>
                  <a:pt x="1655" y="1025"/>
                </a:cubicBezTo>
                <a:cubicBezTo>
                  <a:pt x="1658" y="1016"/>
                  <a:pt x="1661" y="1007"/>
                  <a:pt x="1664" y="998"/>
                </a:cubicBezTo>
                <a:cubicBezTo>
                  <a:pt x="1667" y="986"/>
                  <a:pt x="1662" y="968"/>
                  <a:pt x="1673" y="961"/>
                </a:cubicBezTo>
                <a:cubicBezTo>
                  <a:pt x="1684" y="954"/>
                  <a:pt x="1697" y="967"/>
                  <a:pt x="1709" y="970"/>
                </a:cubicBezTo>
                <a:cubicBezTo>
                  <a:pt x="1721" y="967"/>
                  <a:pt x="1734" y="966"/>
                  <a:pt x="1746" y="961"/>
                </a:cubicBezTo>
                <a:cubicBezTo>
                  <a:pt x="1756" y="957"/>
                  <a:pt x="1762" y="945"/>
                  <a:pt x="1773" y="943"/>
                </a:cubicBezTo>
                <a:cubicBezTo>
                  <a:pt x="1806" y="936"/>
                  <a:pt x="1840" y="937"/>
                  <a:pt x="1874" y="934"/>
                </a:cubicBezTo>
                <a:cubicBezTo>
                  <a:pt x="1886" y="921"/>
                  <a:pt x="1904" y="913"/>
                  <a:pt x="1911" y="897"/>
                </a:cubicBezTo>
                <a:cubicBezTo>
                  <a:pt x="1917" y="883"/>
                  <a:pt x="1905" y="855"/>
                  <a:pt x="1920" y="851"/>
                </a:cubicBezTo>
                <a:cubicBezTo>
                  <a:pt x="1991" y="834"/>
                  <a:pt x="2002" y="845"/>
                  <a:pt x="2075" y="842"/>
                </a:cubicBezTo>
                <a:cubicBezTo>
                  <a:pt x="2078" y="815"/>
                  <a:pt x="2141" y="786"/>
                  <a:pt x="2148" y="760"/>
                </a:cubicBezTo>
                <a:cubicBezTo>
                  <a:pt x="2150" y="752"/>
                  <a:pt x="2161" y="748"/>
                  <a:pt x="2167" y="742"/>
                </a:cubicBezTo>
                <a:cubicBezTo>
                  <a:pt x="2181" y="728"/>
                  <a:pt x="2188" y="708"/>
                  <a:pt x="2203" y="696"/>
                </a:cubicBezTo>
                <a:cubicBezTo>
                  <a:pt x="2212" y="689"/>
                  <a:pt x="2274" y="678"/>
                  <a:pt x="2276" y="678"/>
                </a:cubicBezTo>
                <a:cubicBezTo>
                  <a:pt x="2289" y="637"/>
                  <a:pt x="2298" y="634"/>
                  <a:pt x="2340" y="623"/>
                </a:cubicBezTo>
                <a:cubicBezTo>
                  <a:pt x="2343" y="608"/>
                  <a:pt x="2337" y="587"/>
                  <a:pt x="2349" y="577"/>
                </a:cubicBezTo>
                <a:cubicBezTo>
                  <a:pt x="2373" y="557"/>
                  <a:pt x="2411" y="566"/>
                  <a:pt x="2441" y="559"/>
                </a:cubicBezTo>
                <a:cubicBezTo>
                  <a:pt x="2461" y="478"/>
                  <a:pt x="2430" y="553"/>
                  <a:pt x="2551" y="513"/>
                </a:cubicBezTo>
                <a:cubicBezTo>
                  <a:pt x="2560" y="510"/>
                  <a:pt x="2552" y="491"/>
                  <a:pt x="2560" y="486"/>
                </a:cubicBezTo>
                <a:cubicBezTo>
                  <a:pt x="2573" y="477"/>
                  <a:pt x="2590" y="479"/>
                  <a:pt x="2605" y="476"/>
                </a:cubicBezTo>
                <a:cubicBezTo>
                  <a:pt x="2611" y="455"/>
                  <a:pt x="2607" y="426"/>
                  <a:pt x="2624" y="412"/>
                </a:cubicBezTo>
                <a:cubicBezTo>
                  <a:pt x="2646" y="394"/>
                  <a:pt x="2679" y="399"/>
                  <a:pt x="2706" y="394"/>
                </a:cubicBezTo>
                <a:cubicBezTo>
                  <a:pt x="2728" y="328"/>
                  <a:pt x="2821" y="352"/>
                  <a:pt x="2880" y="348"/>
                </a:cubicBezTo>
                <a:cubicBezTo>
                  <a:pt x="2864" y="301"/>
                  <a:pt x="2885" y="316"/>
                  <a:pt x="2916" y="284"/>
                </a:cubicBezTo>
                <a:cubicBezTo>
                  <a:pt x="2926" y="245"/>
                  <a:pt x="2925" y="260"/>
                  <a:pt x="2925" y="239"/>
                </a:cubicBezTo>
                <a:lnTo>
                  <a:pt x="3300" y="211"/>
                </a:lnTo>
                <a:cubicBezTo>
                  <a:pt x="3286" y="53"/>
                  <a:pt x="3258" y="111"/>
                  <a:pt x="3465" y="111"/>
                </a:cubicBezTo>
                <a:cubicBezTo>
                  <a:pt x="3496" y="0"/>
                  <a:pt x="3461" y="47"/>
                  <a:pt x="3629" y="47"/>
                </a:cubicBezTo>
              </a:path>
            </a:pathLst>
          </a:custGeom>
          <a:noFill/>
          <a:ln w="28575" cmpd="sng">
            <a:solidFill>
              <a:srgbClr val="00B050"/>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a:lstStyle/>
          <a:p>
            <a:pPr defTabSz="685800" fontAlgn="base">
              <a:spcBef>
                <a:spcPct val="0"/>
              </a:spcBef>
              <a:spcAft>
                <a:spcPct val="0"/>
              </a:spcAft>
              <a:defRPr/>
            </a:pPr>
            <a:endParaRPr lang="ru-RU" sz="1350">
              <a:solidFill>
                <a:prstClr val="black"/>
              </a:solidFill>
              <a:latin typeface="Garamond" panose="02020404030301010803" pitchFamily="18" charset="0"/>
              <a:cs typeface="Arial" panose="020B0604020202020204" pitchFamily="34" charset="0"/>
            </a:endParaRPr>
          </a:p>
        </p:txBody>
      </p:sp>
      <p:sp>
        <p:nvSpPr>
          <p:cNvPr id="6" name="Text Box 4"/>
          <p:cNvSpPr txBox="1">
            <a:spLocks noChangeArrowheads="1"/>
          </p:cNvSpPr>
          <p:nvPr/>
        </p:nvSpPr>
        <p:spPr bwMode="auto">
          <a:xfrm rot="16200000">
            <a:off x="1753793" y="3428020"/>
            <a:ext cx="29825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cs typeface="Arial" pitchFamily="34" charset="0"/>
              </a:defRPr>
            </a:lvl1pPr>
            <a:lvl2pPr marL="742950" indent="-285750" eaLnBrk="0" hangingPunct="0">
              <a:defRPr>
                <a:solidFill>
                  <a:schemeClr val="tx1"/>
                </a:solidFill>
                <a:latin typeface="Garamond" pitchFamily="18" charset="0"/>
                <a:cs typeface="Arial" pitchFamily="34" charset="0"/>
              </a:defRPr>
            </a:lvl2pPr>
            <a:lvl3pPr marL="1143000" indent="-228600" eaLnBrk="0" hangingPunct="0">
              <a:defRPr>
                <a:solidFill>
                  <a:schemeClr val="tx1"/>
                </a:solidFill>
                <a:latin typeface="Garamond" pitchFamily="18" charset="0"/>
                <a:cs typeface="Arial" pitchFamily="34" charset="0"/>
              </a:defRPr>
            </a:lvl3pPr>
            <a:lvl4pPr marL="1600200" indent="-228600" eaLnBrk="0" hangingPunct="0">
              <a:defRPr>
                <a:solidFill>
                  <a:schemeClr val="tx1"/>
                </a:solidFill>
                <a:latin typeface="Garamond" pitchFamily="18" charset="0"/>
                <a:cs typeface="Arial" pitchFamily="34" charset="0"/>
              </a:defRPr>
            </a:lvl4pPr>
            <a:lvl5pPr marL="2057400" indent="-228600" eaLnBrk="0" hangingPunct="0">
              <a:defRPr>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a:solidFill>
                  <a:schemeClr val="tx1"/>
                </a:solidFill>
                <a:latin typeface="Garamond" pitchFamily="18" charset="0"/>
                <a:cs typeface="Arial" pitchFamily="34" charset="0"/>
              </a:defRPr>
            </a:lvl9pPr>
          </a:lstStyle>
          <a:p>
            <a:pPr algn="ctr" defTabSz="685800" fontAlgn="base">
              <a:spcBef>
                <a:spcPct val="0"/>
              </a:spcBef>
              <a:spcAft>
                <a:spcPct val="0"/>
              </a:spcAft>
              <a:defRPr/>
            </a:pPr>
            <a:r>
              <a:rPr lang="ru-RU" altLang="en-US" sz="1200" b="1" dirty="0">
                <a:solidFill>
                  <a:prstClr val="black"/>
                </a:solidFill>
                <a:latin typeface="Calibri"/>
              </a:rPr>
              <a:t>Число событий на</a:t>
            </a:r>
            <a:r>
              <a:rPr lang="en-US" altLang="en-US" sz="1200" b="1" dirty="0">
                <a:solidFill>
                  <a:prstClr val="black"/>
                </a:solidFill>
                <a:latin typeface="Calibri"/>
              </a:rPr>
              <a:t> 100 </a:t>
            </a:r>
            <a:r>
              <a:rPr lang="ru-RU" altLang="en-US" sz="1200" b="1" dirty="0">
                <a:solidFill>
                  <a:prstClr val="black"/>
                </a:solidFill>
                <a:latin typeface="Calibri"/>
              </a:rPr>
              <a:t>больных</a:t>
            </a:r>
            <a:endParaRPr lang="en-US" altLang="en-US" sz="1200" b="1" dirty="0">
              <a:solidFill>
                <a:prstClr val="black"/>
              </a:solidFill>
              <a:latin typeface="Calibri"/>
            </a:endParaRPr>
          </a:p>
        </p:txBody>
      </p:sp>
      <p:grpSp>
        <p:nvGrpSpPr>
          <p:cNvPr id="5" name="Group 13"/>
          <p:cNvGrpSpPr>
            <a:grpSpLocks/>
          </p:cNvGrpSpPr>
          <p:nvPr/>
        </p:nvGrpSpPr>
        <p:grpSpPr bwMode="auto">
          <a:xfrm>
            <a:off x="3505200" y="4764889"/>
            <a:ext cx="5310188" cy="350044"/>
            <a:chOff x="792" y="3389"/>
            <a:chExt cx="5017" cy="294"/>
          </a:xfrm>
        </p:grpSpPr>
        <p:sp>
          <p:nvSpPr>
            <p:cNvPr id="264208" name="Text Box 14"/>
            <p:cNvSpPr txBox="1">
              <a:spLocks noChangeArrowheads="1"/>
            </p:cNvSpPr>
            <p:nvPr/>
          </p:nvSpPr>
          <p:spPr bwMode="auto">
            <a:xfrm>
              <a:off x="792" y="3450"/>
              <a:ext cx="40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defTabSz="685800" fontAlgn="base">
                <a:spcBef>
                  <a:spcPct val="0"/>
                </a:spcBef>
                <a:spcAft>
                  <a:spcPct val="0"/>
                </a:spcAft>
                <a:defRPr/>
              </a:pPr>
              <a:r>
                <a:rPr lang="en-US" altLang="en-US" sz="1200" b="1">
                  <a:solidFill>
                    <a:prstClr val="black"/>
                  </a:solidFill>
                  <a:latin typeface="Arial" panose="020B0604020202020204" pitchFamily="34" charset="0"/>
                </a:rPr>
                <a:t>0</a:t>
              </a:r>
            </a:p>
          </p:txBody>
        </p:sp>
        <p:sp>
          <p:nvSpPr>
            <p:cNvPr id="264209" name="Line 15"/>
            <p:cNvSpPr>
              <a:spLocks noChangeShapeType="1"/>
            </p:cNvSpPr>
            <p:nvPr/>
          </p:nvSpPr>
          <p:spPr bwMode="auto">
            <a:xfrm>
              <a:off x="970" y="3389"/>
              <a:ext cx="0" cy="68"/>
            </a:xfrm>
            <a:prstGeom prst="line">
              <a:avLst/>
            </a:prstGeom>
            <a:noFill/>
            <a:ln w="9525">
              <a:solidFill>
                <a:srgbClr val="99CCFF"/>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ru-RU" sz="1350">
                <a:solidFill>
                  <a:prstClr val="black"/>
                </a:solidFill>
                <a:latin typeface="Garamond" panose="02020404030301010803" pitchFamily="18" charset="0"/>
                <a:cs typeface="Arial" panose="020B0604020202020204" pitchFamily="34" charset="0"/>
              </a:endParaRPr>
            </a:p>
          </p:txBody>
        </p:sp>
        <p:sp>
          <p:nvSpPr>
            <p:cNvPr id="264210" name="Line 16"/>
            <p:cNvSpPr>
              <a:spLocks noChangeShapeType="1"/>
            </p:cNvSpPr>
            <p:nvPr/>
          </p:nvSpPr>
          <p:spPr bwMode="auto">
            <a:xfrm>
              <a:off x="2127" y="3389"/>
              <a:ext cx="0" cy="68"/>
            </a:xfrm>
            <a:prstGeom prst="line">
              <a:avLst/>
            </a:prstGeom>
            <a:noFill/>
            <a:ln w="9525">
              <a:solidFill>
                <a:srgbClr val="99CCFF"/>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ru-RU" sz="1350">
                <a:solidFill>
                  <a:prstClr val="black"/>
                </a:solidFill>
                <a:latin typeface="Garamond" panose="02020404030301010803" pitchFamily="18" charset="0"/>
                <a:cs typeface="Arial" panose="020B0604020202020204" pitchFamily="34" charset="0"/>
              </a:endParaRPr>
            </a:p>
          </p:txBody>
        </p:sp>
        <p:sp>
          <p:nvSpPr>
            <p:cNvPr id="264211" name="Line 17"/>
            <p:cNvSpPr>
              <a:spLocks noChangeShapeType="1"/>
            </p:cNvSpPr>
            <p:nvPr/>
          </p:nvSpPr>
          <p:spPr bwMode="auto">
            <a:xfrm>
              <a:off x="4468" y="3389"/>
              <a:ext cx="0" cy="68"/>
            </a:xfrm>
            <a:prstGeom prst="line">
              <a:avLst/>
            </a:prstGeom>
            <a:noFill/>
            <a:ln w="9525">
              <a:solidFill>
                <a:srgbClr val="99CCFF"/>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ru-RU" sz="1350">
                <a:solidFill>
                  <a:prstClr val="black"/>
                </a:solidFill>
                <a:latin typeface="Garamond" panose="02020404030301010803" pitchFamily="18" charset="0"/>
                <a:cs typeface="Arial" panose="020B0604020202020204" pitchFamily="34" charset="0"/>
              </a:endParaRPr>
            </a:p>
          </p:txBody>
        </p:sp>
        <p:sp>
          <p:nvSpPr>
            <p:cNvPr id="264212" name="Line 18"/>
            <p:cNvSpPr>
              <a:spLocks noChangeShapeType="1"/>
            </p:cNvSpPr>
            <p:nvPr/>
          </p:nvSpPr>
          <p:spPr bwMode="auto">
            <a:xfrm>
              <a:off x="3346" y="3389"/>
              <a:ext cx="0" cy="68"/>
            </a:xfrm>
            <a:prstGeom prst="line">
              <a:avLst/>
            </a:prstGeom>
            <a:noFill/>
            <a:ln w="9525">
              <a:solidFill>
                <a:srgbClr val="99CCFF"/>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ru-RU" sz="1350">
                <a:solidFill>
                  <a:prstClr val="black"/>
                </a:solidFill>
                <a:latin typeface="Garamond" panose="02020404030301010803" pitchFamily="18" charset="0"/>
                <a:cs typeface="Arial" panose="020B0604020202020204" pitchFamily="34" charset="0"/>
              </a:endParaRPr>
            </a:p>
          </p:txBody>
        </p:sp>
        <p:sp>
          <p:nvSpPr>
            <p:cNvPr id="264213" name="Text Box 19"/>
            <p:cNvSpPr txBox="1">
              <a:spLocks noChangeArrowheads="1"/>
            </p:cNvSpPr>
            <p:nvPr/>
          </p:nvSpPr>
          <p:spPr bwMode="auto">
            <a:xfrm>
              <a:off x="1937" y="3450"/>
              <a:ext cx="40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defTabSz="685800" fontAlgn="base">
                <a:spcBef>
                  <a:spcPct val="0"/>
                </a:spcBef>
                <a:spcAft>
                  <a:spcPct val="0"/>
                </a:spcAft>
                <a:defRPr/>
              </a:pPr>
              <a:r>
                <a:rPr lang="en-US" altLang="en-US" sz="1200" b="1">
                  <a:solidFill>
                    <a:prstClr val="black"/>
                  </a:solidFill>
                  <a:latin typeface="Arial" panose="020B0604020202020204" pitchFamily="34" charset="0"/>
                </a:rPr>
                <a:t>1</a:t>
              </a:r>
            </a:p>
          </p:txBody>
        </p:sp>
        <p:sp>
          <p:nvSpPr>
            <p:cNvPr id="264214" name="Text Box 20"/>
            <p:cNvSpPr txBox="1">
              <a:spLocks noChangeArrowheads="1"/>
            </p:cNvSpPr>
            <p:nvPr/>
          </p:nvSpPr>
          <p:spPr bwMode="auto">
            <a:xfrm>
              <a:off x="4271" y="3450"/>
              <a:ext cx="40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defTabSz="685800" fontAlgn="base">
                <a:spcBef>
                  <a:spcPct val="0"/>
                </a:spcBef>
                <a:spcAft>
                  <a:spcPct val="0"/>
                </a:spcAft>
                <a:defRPr/>
              </a:pPr>
              <a:r>
                <a:rPr lang="en-US" altLang="en-US" sz="1200" b="1">
                  <a:solidFill>
                    <a:prstClr val="black"/>
                  </a:solidFill>
                  <a:latin typeface="Arial" panose="020B0604020202020204" pitchFamily="34" charset="0"/>
                </a:rPr>
                <a:t>3</a:t>
              </a:r>
            </a:p>
          </p:txBody>
        </p:sp>
        <p:sp>
          <p:nvSpPr>
            <p:cNvPr id="264215" name="Text Box 21"/>
            <p:cNvSpPr txBox="1">
              <a:spLocks noChangeArrowheads="1"/>
            </p:cNvSpPr>
            <p:nvPr/>
          </p:nvSpPr>
          <p:spPr bwMode="auto">
            <a:xfrm>
              <a:off x="5409" y="3450"/>
              <a:ext cx="40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defTabSz="685800" fontAlgn="base">
                <a:spcBef>
                  <a:spcPct val="0"/>
                </a:spcBef>
                <a:spcAft>
                  <a:spcPct val="0"/>
                </a:spcAft>
                <a:defRPr/>
              </a:pPr>
              <a:r>
                <a:rPr lang="en-US" altLang="en-US" sz="1200" b="1">
                  <a:solidFill>
                    <a:prstClr val="black"/>
                  </a:solidFill>
                  <a:latin typeface="Arial" panose="020B0604020202020204" pitchFamily="34" charset="0"/>
                </a:rPr>
                <a:t>4</a:t>
              </a:r>
            </a:p>
          </p:txBody>
        </p:sp>
        <p:sp>
          <p:nvSpPr>
            <p:cNvPr id="264216" name="Text Box 22"/>
            <p:cNvSpPr txBox="1">
              <a:spLocks noChangeArrowheads="1"/>
            </p:cNvSpPr>
            <p:nvPr/>
          </p:nvSpPr>
          <p:spPr bwMode="auto">
            <a:xfrm>
              <a:off x="3160" y="3448"/>
              <a:ext cx="40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defTabSz="685800" fontAlgn="base">
                <a:spcBef>
                  <a:spcPct val="0"/>
                </a:spcBef>
                <a:spcAft>
                  <a:spcPct val="0"/>
                </a:spcAft>
                <a:defRPr/>
              </a:pPr>
              <a:r>
                <a:rPr lang="en-US" altLang="en-US" sz="1200" b="1">
                  <a:solidFill>
                    <a:prstClr val="black"/>
                  </a:solidFill>
                  <a:latin typeface="Arial" panose="020B0604020202020204" pitchFamily="34" charset="0"/>
                </a:rPr>
                <a:t>2</a:t>
              </a:r>
            </a:p>
          </p:txBody>
        </p:sp>
      </p:grpSp>
      <p:cxnSp>
        <p:nvCxnSpPr>
          <p:cNvPr id="18" name="Прямая со стрелкой 17"/>
          <p:cNvCxnSpPr/>
          <p:nvPr/>
        </p:nvCxnSpPr>
        <p:spPr>
          <a:xfrm>
            <a:off x="8615363" y="2726533"/>
            <a:ext cx="0" cy="594122"/>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64202" name="Object 2">
            <a:hlinkClick r:id="" action="ppaction://ole?verb=0"/>
          </p:cNvPr>
          <p:cNvGraphicFramePr>
            <a:graphicFrameLocks/>
          </p:cNvGraphicFramePr>
          <p:nvPr/>
        </p:nvGraphicFramePr>
        <p:xfrm>
          <a:off x="3374232" y="1913335"/>
          <a:ext cx="5713810" cy="3551634"/>
        </p:xfrm>
        <a:graphic>
          <a:graphicData uri="http://schemas.openxmlformats.org/presentationml/2006/ole">
            <mc:AlternateContent xmlns:mc="http://schemas.openxmlformats.org/markup-compatibility/2006">
              <mc:Choice xmlns:v="urn:schemas-microsoft-com:vml" Requires="v">
                <p:oleObj spid="_x0000_s2063" r:id="rId4" imgW="7620660" imgH="4737003" progId="Excel.Sheet.8">
                  <p:embed/>
                </p:oleObj>
              </mc:Choice>
              <mc:Fallback>
                <p:oleObj r:id="rId4" imgW="7620660" imgH="4737003" progId="Excel.Sheet.8">
                  <p:embed/>
                  <p:pic>
                    <p:nvPicPr>
                      <p:cNvPr id="264202" name="Object 2">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4232" y="1913335"/>
                        <a:ext cx="5713810" cy="35516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4203" name="TextBox 20"/>
          <p:cNvSpPr txBox="1">
            <a:spLocks noChangeArrowheads="1"/>
          </p:cNvSpPr>
          <p:nvPr/>
        </p:nvSpPr>
        <p:spPr bwMode="auto">
          <a:xfrm>
            <a:off x="8687992" y="2726532"/>
            <a:ext cx="64889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defTabSz="685800" eaLnBrk="1" fontAlgn="base" hangingPunct="1">
              <a:spcBef>
                <a:spcPct val="0"/>
              </a:spcBef>
              <a:spcAft>
                <a:spcPct val="0"/>
              </a:spcAft>
              <a:defRPr/>
            </a:pPr>
            <a:r>
              <a:rPr lang="ru-RU" altLang="ru-RU" sz="2100">
                <a:solidFill>
                  <a:srgbClr val="C00000"/>
                </a:solidFill>
              </a:rPr>
              <a:t>42%</a:t>
            </a:r>
          </a:p>
        </p:txBody>
      </p:sp>
      <p:sp>
        <p:nvSpPr>
          <p:cNvPr id="264204" name="TextBox 21"/>
          <p:cNvSpPr txBox="1">
            <a:spLocks noChangeArrowheads="1"/>
          </p:cNvSpPr>
          <p:nvPr/>
        </p:nvSpPr>
        <p:spPr bwMode="auto">
          <a:xfrm>
            <a:off x="8114111" y="3655220"/>
            <a:ext cx="140255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defTabSz="685800" eaLnBrk="1" fontAlgn="base" hangingPunct="1">
              <a:spcBef>
                <a:spcPct val="0"/>
              </a:spcBef>
              <a:spcAft>
                <a:spcPct val="0"/>
              </a:spcAft>
              <a:defRPr/>
            </a:pPr>
            <a:r>
              <a:rPr lang="ru-RU" altLang="ru-RU" sz="1350">
                <a:solidFill>
                  <a:prstClr val="black"/>
                </a:solidFill>
              </a:rPr>
              <a:t>Активная терапия</a:t>
            </a:r>
          </a:p>
        </p:txBody>
      </p:sp>
      <p:sp>
        <p:nvSpPr>
          <p:cNvPr id="264205" name="TextBox 22"/>
          <p:cNvSpPr txBox="1">
            <a:spLocks noChangeArrowheads="1"/>
          </p:cNvSpPr>
          <p:nvPr/>
        </p:nvSpPr>
        <p:spPr bwMode="auto">
          <a:xfrm>
            <a:off x="7396163" y="2349103"/>
            <a:ext cx="32027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defTabSz="685800" eaLnBrk="1" fontAlgn="base" hangingPunct="1">
              <a:spcBef>
                <a:spcPct val="0"/>
              </a:spcBef>
              <a:spcAft>
                <a:spcPct val="0"/>
              </a:spcAft>
              <a:defRPr/>
            </a:pPr>
            <a:endParaRPr lang="ru-RU" altLang="ru-RU" sz="1350">
              <a:solidFill>
                <a:prstClr val="black"/>
              </a:solidFill>
            </a:endParaRPr>
          </a:p>
        </p:txBody>
      </p:sp>
      <p:sp>
        <p:nvSpPr>
          <p:cNvPr id="264206" name="TextBox 24"/>
          <p:cNvSpPr txBox="1">
            <a:spLocks noChangeArrowheads="1"/>
          </p:cNvSpPr>
          <p:nvPr/>
        </p:nvSpPr>
        <p:spPr bwMode="auto">
          <a:xfrm>
            <a:off x="6574633" y="2588419"/>
            <a:ext cx="134540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r" defTabSz="685800" eaLnBrk="1" fontAlgn="base" hangingPunct="1">
              <a:spcBef>
                <a:spcPct val="0"/>
              </a:spcBef>
              <a:spcAft>
                <a:spcPct val="0"/>
              </a:spcAft>
              <a:defRPr/>
            </a:pPr>
            <a:r>
              <a:rPr lang="ru-RU" altLang="ru-RU" sz="1350">
                <a:solidFill>
                  <a:prstClr val="black"/>
                </a:solidFill>
              </a:rPr>
              <a:t>Плацебо</a:t>
            </a:r>
          </a:p>
        </p:txBody>
      </p:sp>
      <p:sp>
        <p:nvSpPr>
          <p:cNvPr id="264207" name="Прямоугольник 25"/>
          <p:cNvSpPr>
            <a:spLocks noChangeArrowheads="1"/>
          </p:cNvSpPr>
          <p:nvPr/>
        </p:nvSpPr>
        <p:spPr bwMode="auto">
          <a:xfrm>
            <a:off x="6422493" y="5716193"/>
            <a:ext cx="29917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r" defTabSz="685800" eaLnBrk="1" fontAlgn="base" hangingPunct="1">
              <a:spcBef>
                <a:spcPct val="0"/>
              </a:spcBef>
              <a:spcAft>
                <a:spcPct val="0"/>
              </a:spcAft>
              <a:defRPr/>
            </a:pPr>
            <a:r>
              <a:rPr lang="fi-FI" altLang="ru-RU" sz="1200" b="1" i="1">
                <a:solidFill>
                  <a:prstClr val="black"/>
                </a:solidFill>
              </a:rPr>
              <a:t>Staessen JA, et al. Lancet. 1997;350:757-764.</a:t>
            </a:r>
          </a:p>
        </p:txBody>
      </p:sp>
      <p:sp>
        <p:nvSpPr>
          <p:cNvPr id="7" name="Прямоугольник 6">
            <a:extLst>
              <a:ext uri="{FF2B5EF4-FFF2-40B4-BE49-F238E27FC236}">
                <a16:creationId xmlns:a16="http://schemas.microsoft.com/office/drawing/2014/main" id="{E565BB14-2334-46CC-B4FE-F1E7349A4EB7}"/>
              </a:ext>
            </a:extLst>
          </p:cNvPr>
          <p:cNvSpPr/>
          <p:nvPr/>
        </p:nvSpPr>
        <p:spPr>
          <a:xfrm>
            <a:off x="115503" y="211404"/>
            <a:ext cx="11800573" cy="1569660"/>
          </a:xfrm>
          <a:prstGeom prst="rect">
            <a:avLst/>
          </a:prstGeom>
        </p:spPr>
        <p:txBody>
          <a:bodyPr wrap="square">
            <a:spAutoFit/>
          </a:bodyPr>
          <a:lstStyle/>
          <a:p>
            <a:pPr algn="ctr">
              <a:defRPr/>
            </a:pPr>
            <a:r>
              <a:rPr lang="ru-RU" sz="3200" b="1" dirty="0" err="1">
                <a:solidFill>
                  <a:srgbClr val="0070C0"/>
                </a:solidFill>
                <a:latin typeface="Arial Narrow" panose="020B0606020202030204" pitchFamily="34" charset="0"/>
              </a:rPr>
              <a:t>Нитрендипин</a:t>
            </a:r>
            <a:r>
              <a:rPr lang="ru-RU" sz="3200" b="1" dirty="0">
                <a:solidFill>
                  <a:srgbClr val="0070C0"/>
                </a:solidFill>
                <a:latin typeface="Arial Narrow" panose="020B0606020202030204" pitchFamily="34" charset="0"/>
              </a:rPr>
              <a:t> как пример препарата выбора для лечения АГ у </a:t>
            </a:r>
            <a:r>
              <a:rPr lang="ru-RU" sz="3200" b="1" dirty="0" smtClean="0">
                <a:solidFill>
                  <a:srgbClr val="0070C0"/>
                </a:solidFill>
                <a:latin typeface="Arial Narrow" panose="020B0606020202030204" pitchFamily="34" charset="0"/>
              </a:rPr>
              <a:t>пожилых</a:t>
            </a:r>
            <a:r>
              <a:rPr lang="en-US" sz="3200" b="1" dirty="0">
                <a:solidFill>
                  <a:srgbClr val="0070C0"/>
                </a:solidFill>
                <a:latin typeface="Arial Narrow" panose="020B0606020202030204" pitchFamily="34" charset="0"/>
              </a:rPr>
              <a:t> </a:t>
            </a:r>
            <a:r>
              <a:rPr lang="ru-RU" sz="3200" b="1" dirty="0" smtClean="0">
                <a:solidFill>
                  <a:srgbClr val="0070C0"/>
                </a:solidFill>
                <a:latin typeface="Arial Narrow" panose="020B0606020202030204" pitchFamily="34" charset="0"/>
              </a:rPr>
              <a:t>пациентов</a:t>
            </a:r>
            <a:endParaRPr lang="en-US" sz="3200" b="1" dirty="0" smtClean="0">
              <a:solidFill>
                <a:srgbClr val="0070C0"/>
              </a:solidFill>
              <a:latin typeface="Arial Narrow" panose="020B0606020202030204" pitchFamily="34" charset="0"/>
            </a:endParaRPr>
          </a:p>
          <a:p>
            <a:pPr algn="ctr">
              <a:defRPr/>
            </a:pPr>
            <a:r>
              <a:rPr lang="en-US" sz="3200" b="1" dirty="0" err="1" smtClean="0">
                <a:solidFill>
                  <a:srgbClr val="0070C0"/>
                </a:solidFill>
                <a:latin typeface="Arial Narrow" panose="020B0606020202030204" pitchFamily="34" charset="0"/>
              </a:rPr>
              <a:t>Syst-Eur</a:t>
            </a:r>
            <a:r>
              <a:rPr lang="en-US" sz="3200" b="1" dirty="0" smtClean="0">
                <a:solidFill>
                  <a:srgbClr val="0070C0"/>
                </a:solidFill>
                <a:latin typeface="Arial Narrow" panose="020B0606020202030204" pitchFamily="34" charset="0"/>
              </a:rPr>
              <a:t>: </a:t>
            </a:r>
            <a:r>
              <a:rPr lang="ru-RU" sz="3200" b="1" dirty="0">
                <a:solidFill>
                  <a:srgbClr val="0070C0"/>
                </a:solidFill>
                <a:latin typeface="Arial Narrow" panose="020B0606020202030204" pitchFamily="34" charset="0"/>
              </a:rPr>
              <a:t>снижает частоту инсультов </a:t>
            </a:r>
            <a:r>
              <a:rPr lang="ru-RU" sz="3200" b="1" dirty="0" smtClean="0">
                <a:solidFill>
                  <a:srgbClr val="0070C0"/>
                </a:solidFill>
                <a:latin typeface="Arial Narrow" panose="020B0606020202030204" pitchFamily="34" charset="0"/>
              </a:rPr>
              <a:t>на </a:t>
            </a:r>
            <a:r>
              <a:rPr lang="ru-RU" sz="3200" b="1" dirty="0">
                <a:solidFill>
                  <a:srgbClr val="0070C0"/>
                </a:solidFill>
                <a:latin typeface="Arial Narrow" panose="020B0606020202030204" pitchFamily="34" charset="0"/>
              </a:rPr>
              <a:t>42 %</a:t>
            </a:r>
          </a:p>
        </p:txBody>
      </p:sp>
    </p:spTree>
    <p:extLst>
      <p:ext uri="{BB962C8B-B14F-4D97-AF65-F5344CB8AC3E}">
        <p14:creationId xmlns:p14="http://schemas.microsoft.com/office/powerpoint/2010/main" val="16274278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cstate="print"/>
          <a:srcRect l="1204" t="13565" r="32493" b="9206"/>
          <a:stretch/>
        </p:blipFill>
        <p:spPr bwMode="auto">
          <a:xfrm>
            <a:off x="3557718" y="2300978"/>
            <a:ext cx="5022558" cy="2963333"/>
          </a:xfrm>
          <a:prstGeom prst="flowChartAlternateProcess">
            <a:avLst/>
          </a:prstGeom>
          <a:noFill/>
          <a:ln w="9525">
            <a:noFill/>
            <a:miter lim="800000"/>
            <a:headEnd/>
            <a:tailEnd/>
          </a:ln>
          <a:effectLst/>
        </p:spPr>
      </p:pic>
      <p:sp>
        <p:nvSpPr>
          <p:cNvPr id="4" name="Заголовок 3"/>
          <p:cNvSpPr>
            <a:spLocks noGrp="1"/>
          </p:cNvSpPr>
          <p:nvPr>
            <p:ph type="title"/>
          </p:nvPr>
        </p:nvSpPr>
        <p:spPr>
          <a:xfrm>
            <a:off x="403122" y="299739"/>
            <a:ext cx="11897031" cy="857250"/>
          </a:xfrm>
          <a:solidFill>
            <a:schemeClr val="bg1"/>
          </a:solidFill>
        </p:spPr>
        <p:txBody>
          <a:bodyPr rtlCol="0">
            <a:noAutofit/>
          </a:bodyPr>
          <a:lstStyle/>
          <a:p>
            <a:pPr algn="ctr">
              <a:defRPr/>
            </a:pPr>
            <a:r>
              <a:rPr lang="ru-RU" sz="3200" b="1" dirty="0" err="1">
                <a:solidFill>
                  <a:srgbClr val="0070C0"/>
                </a:solidFill>
                <a:latin typeface="Arial Narrow" panose="020B0606020202030204" pitchFamily="34" charset="0"/>
              </a:rPr>
              <a:t>Нитрендипин</a:t>
            </a:r>
            <a:r>
              <a:rPr lang="ru-RU" sz="3200" b="1" dirty="0">
                <a:solidFill>
                  <a:srgbClr val="0070C0"/>
                </a:solidFill>
                <a:latin typeface="Arial Narrow" panose="020B0606020202030204" pitchFamily="34" charset="0"/>
              </a:rPr>
              <a:t> как пример препарата выбора для лечения АГ у пожилых</a:t>
            </a:r>
            <a:r>
              <a:rPr lang="en-US" sz="3200" b="1" dirty="0">
                <a:solidFill>
                  <a:srgbClr val="0070C0"/>
                </a:solidFill>
                <a:latin typeface="Arial Narrow" panose="020B0606020202030204" pitchFamily="34" charset="0"/>
              </a:rPr>
              <a:t> </a:t>
            </a:r>
            <a:r>
              <a:rPr lang="ru-RU" sz="3200" b="1" dirty="0">
                <a:solidFill>
                  <a:srgbClr val="0070C0"/>
                </a:solidFill>
                <a:latin typeface="Arial Narrow" panose="020B0606020202030204" pitchFamily="34" charset="0"/>
              </a:rPr>
              <a:t>пациентов</a:t>
            </a:r>
            <a:r>
              <a:rPr lang="en-US" sz="3200" b="1" dirty="0">
                <a:solidFill>
                  <a:srgbClr val="0070C0"/>
                </a:solidFill>
                <a:latin typeface="Arial Narrow" panose="020B0606020202030204" pitchFamily="34" charset="0"/>
              </a:rPr>
              <a:t/>
            </a:r>
            <a:br>
              <a:rPr lang="en-US" sz="3200" b="1" dirty="0">
                <a:solidFill>
                  <a:srgbClr val="0070C0"/>
                </a:solidFill>
                <a:latin typeface="Arial Narrow" panose="020B0606020202030204" pitchFamily="34" charset="0"/>
              </a:rPr>
            </a:br>
            <a:r>
              <a:rPr lang="en-US" sz="3200" b="1" dirty="0" err="1">
                <a:solidFill>
                  <a:srgbClr val="0070C0"/>
                </a:solidFill>
                <a:latin typeface="Arial Narrow" panose="020B0606020202030204" pitchFamily="34" charset="0"/>
              </a:rPr>
              <a:t>Syst-Eur</a:t>
            </a:r>
            <a:r>
              <a:rPr lang="en-US" sz="3200" b="1" dirty="0">
                <a:solidFill>
                  <a:srgbClr val="0070C0"/>
                </a:solidFill>
                <a:latin typeface="Arial Narrow" panose="020B0606020202030204" pitchFamily="34" charset="0"/>
              </a:rPr>
              <a:t>: </a:t>
            </a:r>
            <a:r>
              <a:rPr lang="ru-RU" sz="3200" b="1" dirty="0">
                <a:solidFill>
                  <a:srgbClr val="0070C0"/>
                </a:solidFill>
                <a:latin typeface="Arial Narrow" panose="020B0606020202030204" pitchFamily="34" charset="0"/>
              </a:rPr>
              <a:t>снижает частоту </a:t>
            </a:r>
            <a:r>
              <a:rPr lang="ru-RU" sz="3200" b="1" dirty="0" smtClean="0">
                <a:solidFill>
                  <a:srgbClr val="0070C0"/>
                </a:solidFill>
                <a:latin typeface="Arial Narrow" panose="020B0606020202030204" pitchFamily="34" charset="0"/>
              </a:rPr>
              <a:t>деменции 55%</a:t>
            </a:r>
            <a:endParaRPr lang="ru-RU" sz="3200" b="1" dirty="0">
              <a:solidFill>
                <a:srgbClr val="0070C0"/>
              </a:solidFill>
              <a:latin typeface="Arial Narrow" panose="020B0606020202030204" pitchFamily="34" charset="0"/>
            </a:endParaRPr>
          </a:p>
        </p:txBody>
      </p:sp>
      <p:sp>
        <p:nvSpPr>
          <p:cNvPr id="5" name="Прямоугольник 4"/>
          <p:cNvSpPr/>
          <p:nvPr/>
        </p:nvSpPr>
        <p:spPr>
          <a:xfrm>
            <a:off x="2747962" y="2025256"/>
            <a:ext cx="6616304" cy="5393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endParaRPr lang="ru-RU" sz="1350">
              <a:solidFill>
                <a:prstClr val="white"/>
              </a:solidFill>
              <a:latin typeface="Calibri"/>
            </a:endParaRPr>
          </a:p>
        </p:txBody>
      </p:sp>
      <p:cxnSp>
        <p:nvCxnSpPr>
          <p:cNvPr id="7" name="Прямая соединительная линия 6"/>
          <p:cNvCxnSpPr/>
          <p:nvPr/>
        </p:nvCxnSpPr>
        <p:spPr>
          <a:xfrm>
            <a:off x="12598004" y="2402681"/>
            <a:ext cx="685800" cy="685800"/>
          </a:xfrm>
          <a:prstGeom prst="line">
            <a:avLst/>
          </a:prstGeom>
        </p:spPr>
        <p:style>
          <a:lnRef idx="1">
            <a:schemeClr val="accent1"/>
          </a:lnRef>
          <a:fillRef idx="0">
            <a:schemeClr val="accent1"/>
          </a:fillRef>
          <a:effectRef idx="0">
            <a:schemeClr val="accent1"/>
          </a:effectRef>
          <a:fontRef idx="minor">
            <a:schemeClr val="tx1"/>
          </a:fontRef>
        </p:style>
      </p:cxnSp>
      <p:sp>
        <p:nvSpPr>
          <p:cNvPr id="268294" name="TextBox 7"/>
          <p:cNvSpPr txBox="1">
            <a:spLocks noChangeArrowheads="1"/>
          </p:cNvSpPr>
          <p:nvPr/>
        </p:nvSpPr>
        <p:spPr bwMode="auto">
          <a:xfrm rot="-5400000">
            <a:off x="2275286" y="3514885"/>
            <a:ext cx="3014663" cy="311624"/>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defTabSz="685800" eaLnBrk="1" fontAlgn="base" hangingPunct="1">
              <a:spcBef>
                <a:spcPct val="0"/>
              </a:spcBef>
              <a:spcAft>
                <a:spcPct val="0"/>
              </a:spcAft>
              <a:defRPr/>
            </a:pPr>
            <a:r>
              <a:rPr lang="ru-RU" altLang="ru-RU" sz="1425">
                <a:solidFill>
                  <a:prstClr val="black"/>
                </a:solidFill>
              </a:rPr>
              <a:t>Число случаев на 100 пациентов-лет</a:t>
            </a:r>
          </a:p>
        </p:txBody>
      </p:sp>
      <p:sp>
        <p:nvSpPr>
          <p:cNvPr id="9" name="Прямоугольник 8"/>
          <p:cNvSpPr/>
          <p:nvPr/>
        </p:nvSpPr>
        <p:spPr>
          <a:xfrm>
            <a:off x="8417721" y="2745582"/>
            <a:ext cx="756047" cy="12239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endParaRPr lang="ru-RU" sz="1350">
              <a:solidFill>
                <a:prstClr val="white"/>
              </a:solidFill>
              <a:latin typeface="Calibri"/>
            </a:endParaRPr>
          </a:p>
        </p:txBody>
      </p:sp>
      <p:sp>
        <p:nvSpPr>
          <p:cNvPr id="268296" name="TextBox 9"/>
          <p:cNvSpPr txBox="1">
            <a:spLocks noChangeArrowheads="1"/>
          </p:cNvSpPr>
          <p:nvPr/>
        </p:nvSpPr>
        <p:spPr bwMode="auto">
          <a:xfrm>
            <a:off x="8580837" y="3088483"/>
            <a:ext cx="5929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defTabSz="685800" eaLnBrk="1" fontAlgn="base" hangingPunct="1">
              <a:spcBef>
                <a:spcPct val="0"/>
              </a:spcBef>
              <a:spcAft>
                <a:spcPct val="0"/>
              </a:spcAft>
              <a:defRPr/>
            </a:pPr>
            <a:r>
              <a:rPr lang="ru-RU" altLang="ru-RU" dirty="0">
                <a:solidFill>
                  <a:srgbClr val="C00000"/>
                </a:solidFill>
              </a:rPr>
              <a:t> 55%</a:t>
            </a:r>
          </a:p>
        </p:txBody>
      </p:sp>
      <p:sp>
        <p:nvSpPr>
          <p:cNvPr id="268297" name="TextBox 11"/>
          <p:cNvSpPr txBox="1">
            <a:spLocks noChangeArrowheads="1"/>
          </p:cNvSpPr>
          <p:nvPr/>
        </p:nvSpPr>
        <p:spPr bwMode="auto">
          <a:xfrm>
            <a:off x="5717382" y="5280423"/>
            <a:ext cx="189071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defTabSz="685800" eaLnBrk="1" fontAlgn="base" hangingPunct="1">
              <a:spcBef>
                <a:spcPct val="0"/>
              </a:spcBef>
              <a:spcAft>
                <a:spcPct val="0"/>
              </a:spcAft>
              <a:defRPr/>
            </a:pPr>
            <a:r>
              <a:rPr lang="ru-RU" altLang="ru-RU" sz="1350">
                <a:solidFill>
                  <a:prstClr val="black"/>
                </a:solidFill>
              </a:rPr>
              <a:t>Годы наблюдения</a:t>
            </a:r>
          </a:p>
        </p:txBody>
      </p:sp>
      <p:cxnSp>
        <p:nvCxnSpPr>
          <p:cNvPr id="14" name="Прямая со стрелкой 13"/>
          <p:cNvCxnSpPr/>
          <p:nvPr/>
        </p:nvCxnSpPr>
        <p:spPr>
          <a:xfrm>
            <a:off x="8580835" y="3088483"/>
            <a:ext cx="0" cy="522685"/>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407695" y="5039916"/>
            <a:ext cx="4888706" cy="300082"/>
          </a:xfrm>
          <a:prstGeom prst="rect">
            <a:avLst/>
          </a:prstGeom>
          <a:solidFill>
            <a:schemeClr val="bg1"/>
          </a:solidFill>
        </p:spPr>
        <p:txBody>
          <a:bodyPr>
            <a:spAutoFit/>
          </a:bodyPr>
          <a:lstStyle/>
          <a:p>
            <a:pPr defTabSz="685800" fontAlgn="base">
              <a:spcBef>
                <a:spcPct val="0"/>
              </a:spcBef>
              <a:spcAft>
                <a:spcPct val="0"/>
              </a:spcAft>
              <a:defRPr/>
            </a:pPr>
            <a:r>
              <a:rPr lang="ru-RU" sz="1350" b="1" dirty="0">
                <a:solidFill>
                  <a:prstClr val="black"/>
                </a:solidFill>
                <a:effectLst>
                  <a:outerShdw blurRad="38100" dist="38100" dir="2700000" algn="tl">
                    <a:srgbClr val="000000">
                      <a:alpha val="43137"/>
                    </a:srgbClr>
                  </a:outerShdw>
                </a:effectLst>
                <a:latin typeface="Garamond" panose="02020404030301010803" pitchFamily="18" charset="0"/>
                <a:cs typeface="Arial" panose="020B0604020202020204" pitchFamily="34" charset="0"/>
              </a:rPr>
              <a:t>0                       2                    4                     6                       8</a:t>
            </a:r>
          </a:p>
        </p:txBody>
      </p:sp>
      <p:sp>
        <p:nvSpPr>
          <p:cNvPr id="268300" name="TextBox 16"/>
          <p:cNvSpPr txBox="1">
            <a:spLocks noChangeArrowheads="1"/>
          </p:cNvSpPr>
          <p:nvPr/>
        </p:nvSpPr>
        <p:spPr bwMode="auto">
          <a:xfrm>
            <a:off x="3936206" y="2752727"/>
            <a:ext cx="215504" cy="22134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defTabSz="685800" eaLnBrk="1" fontAlgn="base" hangingPunct="1">
              <a:lnSpc>
                <a:spcPct val="114000"/>
              </a:lnSpc>
              <a:spcBef>
                <a:spcPct val="0"/>
              </a:spcBef>
              <a:spcAft>
                <a:spcPct val="0"/>
              </a:spcAft>
              <a:defRPr/>
            </a:pPr>
            <a:r>
              <a:rPr lang="ru-RU" altLang="ru-RU" sz="1350" dirty="0">
                <a:solidFill>
                  <a:prstClr val="black"/>
                </a:solidFill>
              </a:rPr>
              <a:t>8</a:t>
            </a:r>
          </a:p>
          <a:p>
            <a:pPr defTabSz="685800" eaLnBrk="1" fontAlgn="base" hangingPunct="1">
              <a:lnSpc>
                <a:spcPct val="114000"/>
              </a:lnSpc>
              <a:spcBef>
                <a:spcPct val="0"/>
              </a:spcBef>
              <a:spcAft>
                <a:spcPct val="0"/>
              </a:spcAft>
              <a:defRPr/>
            </a:pPr>
            <a:endParaRPr lang="ru-RU" altLang="ru-RU" sz="1350" dirty="0">
              <a:solidFill>
                <a:prstClr val="black"/>
              </a:solidFill>
            </a:endParaRPr>
          </a:p>
          <a:p>
            <a:pPr defTabSz="685800" eaLnBrk="1" fontAlgn="base" hangingPunct="1">
              <a:lnSpc>
                <a:spcPct val="114000"/>
              </a:lnSpc>
              <a:spcBef>
                <a:spcPct val="0"/>
              </a:spcBef>
              <a:spcAft>
                <a:spcPct val="0"/>
              </a:spcAft>
              <a:defRPr/>
            </a:pPr>
            <a:r>
              <a:rPr lang="ru-RU" altLang="ru-RU" sz="1350" dirty="0">
                <a:solidFill>
                  <a:prstClr val="black"/>
                </a:solidFill>
              </a:rPr>
              <a:t>6</a:t>
            </a:r>
          </a:p>
          <a:p>
            <a:pPr defTabSz="685800" eaLnBrk="1" fontAlgn="base" hangingPunct="1">
              <a:lnSpc>
                <a:spcPct val="114000"/>
              </a:lnSpc>
              <a:spcBef>
                <a:spcPct val="0"/>
              </a:spcBef>
              <a:spcAft>
                <a:spcPct val="0"/>
              </a:spcAft>
              <a:defRPr/>
            </a:pPr>
            <a:endParaRPr lang="ru-RU" altLang="ru-RU" sz="1350" dirty="0">
              <a:solidFill>
                <a:prstClr val="black"/>
              </a:solidFill>
            </a:endParaRPr>
          </a:p>
          <a:p>
            <a:pPr defTabSz="685800" eaLnBrk="1" fontAlgn="base" hangingPunct="1">
              <a:lnSpc>
                <a:spcPct val="114000"/>
              </a:lnSpc>
              <a:spcBef>
                <a:spcPct val="0"/>
              </a:spcBef>
              <a:spcAft>
                <a:spcPct val="0"/>
              </a:spcAft>
              <a:defRPr/>
            </a:pPr>
            <a:r>
              <a:rPr lang="ru-RU" altLang="ru-RU" sz="1350" dirty="0">
                <a:solidFill>
                  <a:prstClr val="black"/>
                </a:solidFill>
              </a:rPr>
              <a:t>4</a:t>
            </a:r>
          </a:p>
          <a:p>
            <a:pPr defTabSz="685800" eaLnBrk="1" fontAlgn="base" hangingPunct="1">
              <a:lnSpc>
                <a:spcPct val="114000"/>
              </a:lnSpc>
              <a:spcBef>
                <a:spcPct val="0"/>
              </a:spcBef>
              <a:spcAft>
                <a:spcPct val="0"/>
              </a:spcAft>
              <a:defRPr/>
            </a:pPr>
            <a:endParaRPr lang="ru-RU" altLang="ru-RU" sz="1350" dirty="0">
              <a:solidFill>
                <a:prstClr val="black"/>
              </a:solidFill>
            </a:endParaRPr>
          </a:p>
          <a:p>
            <a:pPr defTabSz="685800" eaLnBrk="1" fontAlgn="base" hangingPunct="1">
              <a:lnSpc>
                <a:spcPct val="114000"/>
              </a:lnSpc>
              <a:spcBef>
                <a:spcPct val="0"/>
              </a:spcBef>
              <a:spcAft>
                <a:spcPct val="0"/>
              </a:spcAft>
              <a:defRPr/>
            </a:pPr>
            <a:r>
              <a:rPr lang="ru-RU" altLang="ru-RU" sz="1350" dirty="0">
                <a:solidFill>
                  <a:prstClr val="black"/>
                </a:solidFill>
              </a:rPr>
              <a:t>2</a:t>
            </a:r>
          </a:p>
          <a:p>
            <a:pPr defTabSz="685800" eaLnBrk="1" fontAlgn="base" hangingPunct="1">
              <a:lnSpc>
                <a:spcPct val="114000"/>
              </a:lnSpc>
              <a:spcBef>
                <a:spcPct val="0"/>
              </a:spcBef>
              <a:spcAft>
                <a:spcPct val="0"/>
              </a:spcAft>
              <a:defRPr/>
            </a:pPr>
            <a:endParaRPr lang="ru-RU" altLang="ru-RU" sz="1350" dirty="0">
              <a:solidFill>
                <a:prstClr val="black"/>
              </a:solidFill>
            </a:endParaRPr>
          </a:p>
          <a:p>
            <a:pPr defTabSz="685800" eaLnBrk="1" fontAlgn="base" hangingPunct="1">
              <a:lnSpc>
                <a:spcPct val="114000"/>
              </a:lnSpc>
              <a:spcBef>
                <a:spcPct val="0"/>
              </a:spcBef>
              <a:spcAft>
                <a:spcPct val="0"/>
              </a:spcAft>
              <a:defRPr/>
            </a:pPr>
            <a:r>
              <a:rPr lang="ru-RU" altLang="ru-RU" sz="1350" dirty="0">
                <a:solidFill>
                  <a:prstClr val="black"/>
                </a:solidFill>
              </a:rPr>
              <a:t>0</a:t>
            </a:r>
          </a:p>
        </p:txBody>
      </p:sp>
      <p:sp>
        <p:nvSpPr>
          <p:cNvPr id="18" name="Прямоугольник 17"/>
          <p:cNvSpPr/>
          <p:nvPr/>
        </p:nvSpPr>
        <p:spPr>
          <a:xfrm>
            <a:off x="3395665" y="2457451"/>
            <a:ext cx="192881" cy="27205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endParaRPr lang="ru-RU" sz="1350">
              <a:solidFill>
                <a:prstClr val="white"/>
              </a:solidFill>
              <a:latin typeface="Calibri"/>
            </a:endParaRPr>
          </a:p>
        </p:txBody>
      </p:sp>
      <p:sp>
        <p:nvSpPr>
          <p:cNvPr id="19" name="Прямоугольник 18"/>
          <p:cNvSpPr/>
          <p:nvPr/>
        </p:nvSpPr>
        <p:spPr>
          <a:xfrm>
            <a:off x="8255794" y="4185049"/>
            <a:ext cx="810816" cy="8548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endParaRPr lang="ru-RU" sz="1350">
              <a:solidFill>
                <a:prstClr val="white"/>
              </a:solidFill>
              <a:latin typeface="Calibri"/>
            </a:endParaRPr>
          </a:p>
        </p:txBody>
      </p:sp>
      <p:cxnSp>
        <p:nvCxnSpPr>
          <p:cNvPr id="21" name="Прямая соединительная линия 20"/>
          <p:cNvCxnSpPr/>
          <p:nvPr/>
        </p:nvCxnSpPr>
        <p:spPr>
          <a:xfrm>
            <a:off x="3233739" y="5557838"/>
            <a:ext cx="4857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a:xfrm>
            <a:off x="3273031" y="5805488"/>
            <a:ext cx="48696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68305" name="TextBox 23"/>
          <p:cNvSpPr txBox="1">
            <a:spLocks noChangeArrowheads="1"/>
          </p:cNvSpPr>
          <p:nvPr/>
        </p:nvSpPr>
        <p:spPr bwMode="auto">
          <a:xfrm>
            <a:off x="3926683" y="5418536"/>
            <a:ext cx="273605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defTabSz="685800" eaLnBrk="1" fontAlgn="base" hangingPunct="1">
              <a:spcBef>
                <a:spcPct val="0"/>
              </a:spcBef>
              <a:spcAft>
                <a:spcPct val="0"/>
              </a:spcAft>
              <a:defRPr/>
            </a:pPr>
            <a:r>
              <a:rPr lang="ru-RU" altLang="ru-RU" sz="1350">
                <a:solidFill>
                  <a:prstClr val="black"/>
                </a:solidFill>
              </a:rPr>
              <a:t>Плацебо</a:t>
            </a:r>
          </a:p>
          <a:p>
            <a:pPr defTabSz="685800" eaLnBrk="1" fontAlgn="base" hangingPunct="1">
              <a:spcBef>
                <a:spcPct val="0"/>
              </a:spcBef>
              <a:spcAft>
                <a:spcPct val="0"/>
              </a:spcAft>
              <a:defRPr/>
            </a:pPr>
            <a:r>
              <a:rPr lang="ru-RU" altLang="ru-RU" sz="1350">
                <a:solidFill>
                  <a:prstClr val="black"/>
                </a:solidFill>
              </a:rPr>
              <a:t>Нитрендипин  ± другая терапия</a:t>
            </a:r>
          </a:p>
        </p:txBody>
      </p:sp>
      <p:sp>
        <p:nvSpPr>
          <p:cNvPr id="268306" name="Прямоугольник 1"/>
          <p:cNvSpPr>
            <a:spLocks noChangeArrowheads="1"/>
          </p:cNvSpPr>
          <p:nvPr/>
        </p:nvSpPr>
        <p:spPr bwMode="auto">
          <a:xfrm>
            <a:off x="6110288" y="5507833"/>
            <a:ext cx="34290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r" defTabSz="685800" eaLnBrk="1" fontAlgn="base" hangingPunct="1">
              <a:spcBef>
                <a:spcPct val="0"/>
              </a:spcBef>
              <a:spcAft>
                <a:spcPct val="0"/>
              </a:spcAft>
              <a:defRPr/>
            </a:pPr>
            <a:r>
              <a:rPr lang="en-US" altLang="ru-RU" sz="1350">
                <a:solidFill>
                  <a:prstClr val="black"/>
                </a:solidFill>
              </a:rPr>
              <a:t>Forette F et al. Arch Intern Med. 2002;162(18):2046-52.</a:t>
            </a:r>
          </a:p>
        </p:txBody>
      </p:sp>
      <p:pic>
        <p:nvPicPr>
          <p:cNvPr id="2" name="Рисунок 1">
            <a:extLst>
              <a:ext uri="{FF2B5EF4-FFF2-40B4-BE49-F238E27FC236}">
                <a16:creationId xmlns:a16="http://schemas.microsoft.com/office/drawing/2014/main" id="{901FAADC-E14F-413B-82B1-417694BF41A1}"/>
              </a:ext>
            </a:extLst>
          </p:cNvPr>
          <p:cNvPicPr>
            <a:picLocks noChangeAspect="1"/>
          </p:cNvPicPr>
          <p:nvPr/>
        </p:nvPicPr>
        <p:blipFill>
          <a:blip r:embed="rId4"/>
          <a:stretch>
            <a:fillRect/>
          </a:stretch>
        </p:blipFill>
        <p:spPr>
          <a:xfrm>
            <a:off x="188188" y="1602735"/>
            <a:ext cx="3084843" cy="3438442"/>
          </a:xfrm>
          <a:prstGeom prst="rect">
            <a:avLst/>
          </a:prstGeom>
        </p:spPr>
      </p:pic>
    </p:spTree>
    <p:extLst>
      <p:ext uri="{BB962C8B-B14F-4D97-AF65-F5344CB8AC3E}">
        <p14:creationId xmlns:p14="http://schemas.microsoft.com/office/powerpoint/2010/main" val="26027118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816002" y="25885"/>
            <a:ext cx="11041567" cy="984885"/>
          </a:xfrm>
        </p:spPr>
        <p:txBody>
          <a:bodyPr/>
          <a:lstStyle/>
          <a:p>
            <a:r>
              <a:rPr lang="ru-RU" sz="3200" b="1" dirty="0" smtClean="0">
                <a:solidFill>
                  <a:srgbClr val="0070C0"/>
                </a:solidFill>
                <a:latin typeface="Arial Narrow" panose="020B0606020202030204" pitchFamily="34" charset="0"/>
              </a:rPr>
              <a:t>Прогноз ВОЗ</a:t>
            </a:r>
            <a:r>
              <a:rPr lang="ru-RU" sz="3200" b="1" dirty="0">
                <a:solidFill>
                  <a:srgbClr val="0070C0"/>
                </a:solidFill>
                <a:latin typeface="Arial Narrow" panose="020B0606020202030204" pitchFamily="34" charset="0"/>
              </a:rPr>
              <a:t>: к 2050 г. число людей старше 60 лет во всем мире удвоится</a:t>
            </a:r>
          </a:p>
        </p:txBody>
      </p:sp>
      <p:sp>
        <p:nvSpPr>
          <p:cNvPr id="7" name="Прямоугольник 6"/>
          <p:cNvSpPr/>
          <p:nvPr/>
        </p:nvSpPr>
        <p:spPr>
          <a:xfrm>
            <a:off x="239349" y="6551767"/>
            <a:ext cx="6096000" cy="276999"/>
          </a:xfrm>
          <a:prstGeom prst="rect">
            <a:avLst/>
          </a:prstGeom>
        </p:spPr>
        <p:txBody>
          <a:bodyPr>
            <a:spAutoFit/>
          </a:bodyPr>
          <a:lstStyle/>
          <a:p>
            <a:pPr defTabSz="1219170"/>
            <a:r>
              <a:rPr lang="en-US" sz="1200" dirty="0">
                <a:solidFill>
                  <a:srgbClr val="FFFFFF">
                    <a:lumMod val="50000"/>
                  </a:srgbClr>
                </a:solidFill>
                <a:latin typeface="Arial Narrow" panose="020B0606020202030204" pitchFamily="34" charset="0"/>
              </a:rPr>
              <a:t>http://www.who.int/features/factfiles/ageing/ru/</a:t>
            </a:r>
            <a:endParaRPr lang="ru-RU" sz="1200" dirty="0">
              <a:solidFill>
                <a:srgbClr val="FFFFFF">
                  <a:lumMod val="50000"/>
                </a:srgbClr>
              </a:solidFill>
              <a:latin typeface="Arial Narrow" panose="020B0606020202030204" pitchFamily="34" charset="0"/>
            </a:endParaRPr>
          </a:p>
        </p:txBody>
      </p:sp>
      <p:pic>
        <p:nvPicPr>
          <p:cNvPr id="3277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349" y="1989141"/>
            <a:ext cx="5856651" cy="295202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2011" y="1989141"/>
            <a:ext cx="5841235" cy="295202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431371" y="5003142"/>
            <a:ext cx="11425269" cy="1316216"/>
          </a:xfrm>
          <a:prstGeom prst="rect">
            <a:avLst/>
          </a:prstGeom>
          <a:noFill/>
        </p:spPr>
        <p:txBody>
          <a:bodyPr wrap="square" lIns="120000" tIns="62400" rIns="120000" bIns="62400" rtlCol="0" anchor="ctr">
            <a:spAutoFit/>
          </a:bodyPr>
          <a:lstStyle/>
          <a:p>
            <a:pPr marL="457189" indent="-457189" defTabSz="1219170">
              <a:buClr>
                <a:srgbClr val="3961AC"/>
              </a:buClr>
              <a:buFont typeface="Wingdings" panose="05000000000000000000" pitchFamily="2" charset="2"/>
              <a:buChar char="q"/>
            </a:pPr>
            <a:r>
              <a:rPr lang="ru-RU" sz="1867" dirty="0">
                <a:solidFill>
                  <a:srgbClr val="000000"/>
                </a:solidFill>
                <a:latin typeface="Arial Narrow" panose="020B0606020202030204" pitchFamily="34" charset="0"/>
              </a:rPr>
              <a:t>За период с 2015 по 2050 гг. число людей в возрасте 60 лет и старше возрастет с 900 миллионов до 2 миллиардов (с 12% до 22% в общей численности населения мира)</a:t>
            </a:r>
          </a:p>
          <a:p>
            <a:pPr marL="457189" indent="-457189" defTabSz="1219170">
              <a:buClr>
                <a:srgbClr val="3961AC"/>
              </a:buClr>
              <a:buFont typeface="Wingdings" panose="05000000000000000000" pitchFamily="2" charset="2"/>
              <a:buChar char="q"/>
            </a:pPr>
            <a:endParaRPr lang="ru-RU" sz="2000" b="1" dirty="0">
              <a:solidFill>
                <a:srgbClr val="C00000"/>
              </a:solidFill>
              <a:latin typeface="Arial Narrow" panose="020B0606020202030204" pitchFamily="34" charset="0"/>
            </a:endParaRPr>
          </a:p>
          <a:p>
            <a:pPr marL="457189" indent="-457189" defTabSz="1219170">
              <a:buClr>
                <a:srgbClr val="3961AC"/>
              </a:buClr>
              <a:buFont typeface="Wingdings" panose="05000000000000000000" pitchFamily="2" charset="2"/>
              <a:buChar char="q"/>
            </a:pPr>
            <a:r>
              <a:rPr lang="ru-RU" sz="2000" b="1" dirty="0">
                <a:solidFill>
                  <a:srgbClr val="C00000"/>
                </a:solidFill>
                <a:latin typeface="Arial Narrow" panose="020B0606020202030204" pitchFamily="34" charset="0"/>
              </a:rPr>
              <a:t>В России к 2050 году каждый 4 человек будет старше 60 лет</a:t>
            </a:r>
          </a:p>
        </p:txBody>
      </p:sp>
      <p:pic>
        <p:nvPicPr>
          <p:cNvPr id="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4600" y="1072157"/>
            <a:ext cx="3327400" cy="628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623392" y="1545843"/>
            <a:ext cx="1824203" cy="454250"/>
          </a:xfrm>
          <a:prstGeom prst="rect">
            <a:avLst/>
          </a:prstGeom>
          <a:noFill/>
        </p:spPr>
        <p:txBody>
          <a:bodyPr wrap="square" lIns="120000" tIns="62400" rIns="120000" bIns="62400" rtlCol="0" anchor="ctr">
            <a:spAutoFit/>
          </a:bodyPr>
          <a:lstStyle/>
          <a:p>
            <a:pPr defTabSz="1219170"/>
            <a:r>
              <a:rPr lang="ru-RU" sz="2133" b="1" dirty="0">
                <a:solidFill>
                  <a:srgbClr val="000000"/>
                </a:solidFill>
                <a:latin typeface="Arial Narrow" panose="020B0606020202030204" pitchFamily="34" charset="0"/>
              </a:rPr>
              <a:t>2015 год</a:t>
            </a:r>
          </a:p>
        </p:txBody>
      </p:sp>
      <p:sp>
        <p:nvSpPr>
          <p:cNvPr id="24" name="TextBox 23"/>
          <p:cNvSpPr txBox="1"/>
          <p:nvPr/>
        </p:nvSpPr>
        <p:spPr>
          <a:xfrm>
            <a:off x="6144006" y="1549387"/>
            <a:ext cx="2968623" cy="454250"/>
          </a:xfrm>
          <a:prstGeom prst="rect">
            <a:avLst/>
          </a:prstGeom>
          <a:noFill/>
        </p:spPr>
        <p:txBody>
          <a:bodyPr wrap="square" lIns="120000" tIns="62400" rIns="120000" bIns="62400" rtlCol="0" anchor="ctr">
            <a:spAutoFit/>
          </a:bodyPr>
          <a:lstStyle/>
          <a:p>
            <a:pPr defTabSz="1219170"/>
            <a:r>
              <a:rPr lang="ru-RU" sz="2133" b="1" dirty="0">
                <a:solidFill>
                  <a:srgbClr val="000000"/>
                </a:solidFill>
                <a:latin typeface="Arial Narrow" panose="020B0606020202030204" pitchFamily="34" charset="0"/>
              </a:rPr>
              <a:t>Прогноз на 2050 год</a:t>
            </a:r>
          </a:p>
        </p:txBody>
      </p:sp>
      <p:sp>
        <p:nvSpPr>
          <p:cNvPr id="14" name="Стрелка вправо 13"/>
          <p:cNvSpPr/>
          <p:nvPr/>
        </p:nvSpPr>
        <p:spPr bwMode="auto">
          <a:xfrm>
            <a:off x="2255573" y="1686299"/>
            <a:ext cx="3840427" cy="257039"/>
          </a:xfrm>
          <a:prstGeom prst="rightArrow">
            <a:avLst/>
          </a:prstGeom>
          <a:gradFill flip="none" rotWithShape="1">
            <a:gsLst>
              <a:gs pos="0">
                <a:srgbClr val="C00000"/>
              </a:gs>
              <a:gs pos="82000">
                <a:schemeClr val="accent1">
                  <a:tint val="44500"/>
                  <a:satMod val="160000"/>
                </a:schemeClr>
              </a:gs>
              <a:gs pos="100000">
                <a:schemeClr val="accent1">
                  <a:tint val="23500"/>
                  <a:satMod val="160000"/>
                </a:schemeClr>
              </a:gs>
            </a:gsLst>
            <a:lin ang="8100000" scaled="1"/>
            <a:tileRect/>
          </a:gradFill>
          <a:ln w="19050" algn="ctr">
            <a:noFill/>
            <a:miter lim="800000"/>
            <a:headEnd/>
            <a:tailEnd/>
          </a:ln>
          <a:effectLst/>
          <a:extLst/>
        </p:spPr>
        <p:txBody>
          <a:bodyPr wrap="square" lIns="0" tIns="0" rIns="0" bIns="0" rtlCol="0" anchor="ctr">
            <a:noAutofit/>
          </a:bodyPr>
          <a:lstStyle/>
          <a:p>
            <a:pPr algn="ctr" defTabSz="1219170"/>
            <a:endParaRPr lang="ru-RU" sz="2133" dirty="0">
              <a:solidFill>
                <a:srgbClr val="000000">
                  <a:lumMod val="65000"/>
                  <a:lumOff val="35000"/>
                </a:srgbClr>
              </a:solidFill>
              <a:latin typeface="Arial Narrow" panose="020B0606020202030204" pitchFamily="34" charset="0"/>
            </a:endParaRPr>
          </a:p>
        </p:txBody>
      </p:sp>
    </p:spTree>
    <p:extLst>
      <p:ext uri="{BB962C8B-B14F-4D97-AF65-F5344CB8AC3E}">
        <p14:creationId xmlns:p14="http://schemas.microsoft.com/office/powerpoint/2010/main" val="8388081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1" name="Rectangle 3"/>
          <p:cNvSpPr>
            <a:spLocks noChangeArrowheads="1"/>
          </p:cNvSpPr>
          <p:nvPr/>
        </p:nvSpPr>
        <p:spPr bwMode="auto">
          <a:xfrm>
            <a:off x="1266722" y="2962886"/>
            <a:ext cx="8860087" cy="3477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ea typeface="+mn-ea"/>
                <a:cs typeface="+mn-cs"/>
              </a:rPr>
              <a:t> </a:t>
            </a:r>
            <a:r>
              <a:rPr kumimoji="0" lang="ru-RU" sz="2400" b="0" i="0" u="none" strike="noStrike" kern="1200" cap="none" spc="0" normalizeH="0" baseline="0" noProof="0" dirty="0">
                <a:ln>
                  <a:noFill/>
                </a:ln>
                <a:solidFill>
                  <a:prstClr val="black"/>
                </a:solidFill>
                <a:effectLst/>
                <a:uLnTx/>
                <a:uFillTx/>
                <a:ea typeface="+mn-ea"/>
                <a:cs typeface="+mn-cs"/>
              </a:rPr>
              <a:t>Лечить всех </a:t>
            </a:r>
            <a:r>
              <a:rPr kumimoji="0" lang="en-US" altLang="en-US" sz="2400" b="0" i="0" u="none" strike="noStrike" kern="1200" cap="none" spc="0" normalizeH="0" baseline="0" noProof="0" dirty="0">
                <a:ln>
                  <a:noFill/>
                </a:ln>
                <a:solidFill>
                  <a:prstClr val="black"/>
                </a:solidFill>
                <a:effectLst/>
                <a:uLnTx/>
                <a:uFillTx/>
                <a:ea typeface="+mn-ea"/>
                <a:cs typeface="+mn-cs"/>
              </a:rPr>
              <a:t>“</a:t>
            </a:r>
            <a:r>
              <a:rPr kumimoji="0" lang="ru-RU" altLang="en-US" sz="2400" b="0" i="0" u="none" strike="noStrike" kern="1200" cap="none" spc="0" normalizeH="0" baseline="0" noProof="0" dirty="0">
                <a:ln>
                  <a:noFill/>
                </a:ln>
                <a:solidFill>
                  <a:prstClr val="black"/>
                </a:solidFill>
                <a:effectLst/>
                <a:uLnTx/>
                <a:uFillTx/>
                <a:ea typeface="+mn-ea"/>
                <a:cs typeface="+mn-cs"/>
              </a:rPr>
              <a:t>крепких</a:t>
            </a:r>
            <a:r>
              <a:rPr kumimoji="0" lang="en-US" altLang="en-US" sz="2400" b="0" i="0" u="none" strike="noStrike" kern="1200" cap="none" spc="0" normalizeH="0" baseline="0" noProof="0" dirty="0">
                <a:ln>
                  <a:noFill/>
                </a:ln>
                <a:solidFill>
                  <a:prstClr val="black"/>
                </a:solidFill>
                <a:effectLst/>
                <a:uLnTx/>
                <a:uFillTx/>
                <a:ea typeface="+mn-ea"/>
                <a:cs typeface="+mn-cs"/>
              </a:rPr>
              <a:t>”</a:t>
            </a:r>
            <a:r>
              <a:rPr kumimoji="0" lang="en-US" altLang="ja-JP" sz="2400" b="0" i="0" u="none" strike="noStrike" kern="1200" cap="none" spc="0" normalizeH="0" baseline="0" noProof="0" dirty="0">
                <a:ln>
                  <a:noFill/>
                </a:ln>
                <a:solidFill>
                  <a:prstClr val="black"/>
                </a:solidFill>
                <a:effectLst/>
                <a:uLnTx/>
                <a:uFillTx/>
                <a:ea typeface="+mn-ea"/>
                <a:cs typeface="+mn-cs"/>
              </a:rPr>
              <a:t> </a:t>
            </a:r>
            <a:r>
              <a:rPr kumimoji="0" lang="ru-RU" altLang="ja-JP" sz="2400" b="0" i="0" u="none" strike="noStrike" kern="1200" cap="none" spc="0" normalizeH="0" baseline="0" noProof="0" dirty="0">
                <a:ln>
                  <a:noFill/>
                </a:ln>
                <a:solidFill>
                  <a:prstClr val="black"/>
                </a:solidFill>
                <a:effectLst/>
                <a:uLnTx/>
                <a:uFillTx/>
                <a:ea typeface="+mn-ea"/>
                <a:cs typeface="+mn-cs"/>
              </a:rPr>
              <a:t>пациентов с АГ</a:t>
            </a:r>
            <a:r>
              <a:rPr kumimoji="0" lang="en-US" altLang="ja-JP" sz="2400" b="0" i="0" u="none" strike="noStrike" kern="1200" cap="none" spc="0" normalizeH="0" baseline="0" noProof="0" dirty="0">
                <a:ln>
                  <a:noFill/>
                </a:ln>
                <a:solidFill>
                  <a:prstClr val="black"/>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ea typeface="+mn-ea"/>
                <a:cs typeface="+mn-cs"/>
              </a:rPr>
              <a:t> </a:t>
            </a:r>
            <a:r>
              <a:rPr kumimoji="0" lang="ru-RU" sz="2400" b="0" i="0" u="none" strike="noStrike" kern="1200" cap="none" spc="0" normalizeH="0" baseline="0" noProof="0" dirty="0">
                <a:ln>
                  <a:noFill/>
                </a:ln>
                <a:solidFill>
                  <a:prstClr val="black"/>
                </a:solidFill>
                <a:effectLst/>
                <a:uLnTx/>
                <a:uFillTx/>
                <a:ea typeface="+mn-ea"/>
                <a:cs typeface="+mn-cs"/>
              </a:rPr>
              <a:t>Фокус на САД. Целевое САД </a:t>
            </a:r>
            <a:r>
              <a:rPr kumimoji="0" lang="en-US" sz="2400" b="0" i="0" u="none" strike="noStrike" kern="1200" cap="none" spc="0" normalizeH="0" baseline="0" noProof="0" dirty="0">
                <a:ln>
                  <a:noFill/>
                </a:ln>
                <a:solidFill>
                  <a:prstClr val="black"/>
                </a:solidFill>
                <a:effectLst/>
                <a:uLnTx/>
                <a:uFillTx/>
                <a:ea typeface="+mn-ea"/>
                <a:cs typeface="+mn-cs"/>
              </a:rPr>
              <a:t>140-150 mmHg </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ea typeface="+mn-ea"/>
                <a:cs typeface="+mn-cs"/>
              </a:rPr>
              <a:t> </a:t>
            </a:r>
            <a:r>
              <a:rPr kumimoji="0" lang="ru-RU" sz="2400" b="0" i="0" u="none" strike="noStrike" kern="1200" cap="none" spc="0" normalizeH="0" baseline="0" noProof="0" dirty="0">
                <a:ln>
                  <a:noFill/>
                </a:ln>
                <a:solidFill>
                  <a:srgbClr val="C00000"/>
                </a:solidFill>
                <a:effectLst/>
                <a:uLnTx/>
                <a:uFillTx/>
                <a:ea typeface="+mn-ea"/>
                <a:cs typeface="+mn-cs"/>
              </a:rPr>
              <a:t>Начало с 1 препарата в низкой дозе</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ru-RU" sz="2400" b="0" i="0" u="none" strike="noStrike" kern="1200" cap="none" spc="0" normalizeH="0" baseline="0" noProof="0" dirty="0">
                <a:ln>
                  <a:noFill/>
                </a:ln>
                <a:solidFill>
                  <a:prstClr val="black"/>
                </a:solidFill>
                <a:effectLst/>
                <a:uLnTx/>
                <a:uFillTx/>
                <a:ea typeface="+mn-ea"/>
                <a:cs typeface="+mn-cs"/>
              </a:rPr>
              <a:t> Медленная интенсификация режима </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ea typeface="+mn-ea"/>
                <a:cs typeface="+mn-cs"/>
              </a:rPr>
              <a:t> </a:t>
            </a:r>
            <a:r>
              <a:rPr kumimoji="0" lang="ru-RU" sz="2400" b="0" i="0" u="none" strike="noStrike" kern="1200" cap="none" spc="0" normalizeH="0" baseline="0" noProof="0" dirty="0">
                <a:ln>
                  <a:noFill/>
                </a:ln>
                <a:solidFill>
                  <a:prstClr val="black"/>
                </a:solidFill>
                <a:effectLst/>
                <a:uLnTx/>
                <a:uFillTx/>
                <a:ea typeface="+mn-ea"/>
                <a:cs typeface="+mn-cs"/>
              </a:rPr>
              <a:t>Не больше </a:t>
            </a:r>
            <a:r>
              <a:rPr kumimoji="0" lang="en-US" sz="2400" b="0" i="0" u="none" strike="noStrike" kern="1200" cap="none" spc="0" normalizeH="0" baseline="0" noProof="0" dirty="0">
                <a:ln>
                  <a:noFill/>
                </a:ln>
                <a:solidFill>
                  <a:prstClr val="black"/>
                </a:solidFill>
                <a:effectLst/>
                <a:uLnTx/>
                <a:uFillTx/>
                <a:ea typeface="+mn-ea"/>
                <a:cs typeface="+mn-cs"/>
              </a:rPr>
              <a:t>3</a:t>
            </a:r>
            <a:r>
              <a:rPr kumimoji="0" lang="ru-RU" sz="2400" b="0" i="0" u="none" strike="noStrike" kern="1200" cap="none" spc="0" normalizeH="0" baseline="0" noProof="0" dirty="0">
                <a:ln>
                  <a:noFill/>
                </a:ln>
                <a:solidFill>
                  <a:prstClr val="black"/>
                </a:solidFill>
                <a:effectLst/>
                <a:uLnTx/>
                <a:uFillTx/>
                <a:ea typeface="+mn-ea"/>
                <a:cs typeface="+mn-cs"/>
              </a:rPr>
              <a:t> АГП после </a:t>
            </a:r>
            <a:r>
              <a:rPr kumimoji="0" lang="en-US" sz="2400" b="0" i="0" u="none" strike="noStrike" kern="1200" cap="none" spc="0" normalizeH="0" baseline="0" noProof="0" dirty="0">
                <a:ln>
                  <a:noFill/>
                </a:ln>
                <a:solidFill>
                  <a:prstClr val="black"/>
                </a:solidFill>
                <a:effectLst/>
                <a:uLnTx/>
                <a:uFillTx/>
                <a:ea typeface="+mn-ea"/>
                <a:cs typeface="+mn-cs"/>
              </a:rPr>
              <a:t>80</a:t>
            </a:r>
            <a:r>
              <a:rPr kumimoji="0" lang="ru-RU" sz="2400" b="0" i="0" u="none" strike="noStrike" kern="1200" cap="none" spc="0" normalizeH="0" baseline="0" noProof="0" dirty="0">
                <a:ln>
                  <a:noFill/>
                </a:ln>
                <a:solidFill>
                  <a:prstClr val="black"/>
                </a:solidFill>
                <a:effectLst/>
                <a:uLnTx/>
                <a:uFillTx/>
                <a:ea typeface="+mn-ea"/>
                <a:cs typeface="+mn-cs"/>
              </a:rPr>
              <a:t> лет</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ea typeface="+mn-ea"/>
                <a:cs typeface="+mn-cs"/>
              </a:rPr>
              <a:t> </a:t>
            </a:r>
            <a:r>
              <a:rPr kumimoji="0" lang="ru-RU" sz="2400" b="0" i="0" u="none" strike="noStrike" kern="1200" cap="none" spc="0" normalizeH="0" baseline="0" noProof="0" dirty="0">
                <a:ln>
                  <a:noFill/>
                </a:ln>
                <a:solidFill>
                  <a:prstClr val="black"/>
                </a:solidFill>
                <a:effectLst/>
                <a:uLnTx/>
                <a:uFillTx/>
                <a:ea typeface="+mn-ea"/>
                <a:cs typeface="+mn-cs"/>
              </a:rPr>
              <a:t>Контроль на предмет ОГ</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ru-RU" sz="2400" b="0" i="0" u="none" strike="noStrike" kern="1200" cap="none" spc="0" normalizeH="0" baseline="0" noProof="0" dirty="0">
                <a:ln>
                  <a:noFill/>
                </a:ln>
                <a:solidFill>
                  <a:prstClr val="black"/>
                </a:solidFill>
                <a:effectLst/>
                <a:uLnTx/>
                <a:uFillTx/>
                <a:ea typeface="+mn-ea"/>
                <a:cs typeface="+mn-cs"/>
              </a:rPr>
              <a:t>Уменьшение интенсивности АГТ при САД </a:t>
            </a:r>
            <a:r>
              <a:rPr kumimoji="0" lang="en-US" sz="2400" b="0" i="0" u="none" strike="noStrike" kern="1200" cap="none" spc="0" normalizeH="0" baseline="0" noProof="0" dirty="0">
                <a:ln>
                  <a:noFill/>
                </a:ln>
                <a:solidFill>
                  <a:prstClr val="black"/>
                </a:solidFill>
                <a:effectLst/>
                <a:uLnTx/>
                <a:uFillTx/>
                <a:ea typeface="+mn-ea"/>
                <a:cs typeface="+mn-cs"/>
              </a:rPr>
              <a:t>&lt;</a:t>
            </a:r>
            <a:r>
              <a:rPr kumimoji="0" lang="ru-RU" sz="2400" b="0" i="0" u="none" strike="noStrike" kern="1200" cap="none" spc="0" normalizeH="0" baseline="0" noProof="0" dirty="0">
                <a:ln>
                  <a:noFill/>
                </a:ln>
                <a:solidFill>
                  <a:prstClr val="black"/>
                </a:solidFill>
                <a:effectLst/>
                <a:uLnTx/>
                <a:uFillTx/>
                <a:ea typeface="+mn-ea"/>
                <a:cs typeface="+mn-cs"/>
              </a:rPr>
              <a:t>130 </a:t>
            </a:r>
            <a:r>
              <a:rPr kumimoji="0" lang="en-US" sz="2400" b="0" i="0" u="none" strike="noStrike" kern="1200" cap="none" spc="0" normalizeH="0" baseline="0" noProof="0" dirty="0">
                <a:ln>
                  <a:noFill/>
                </a:ln>
                <a:solidFill>
                  <a:prstClr val="black"/>
                </a:solidFill>
                <a:effectLst/>
                <a:uLnTx/>
                <a:uFillTx/>
                <a:ea typeface="+mn-ea"/>
                <a:cs typeface="+mn-cs"/>
              </a:rPr>
              <a:t>mmHg</a:t>
            </a:r>
            <a:r>
              <a:rPr kumimoji="0" lang="ru-RU" sz="2400" b="0" i="0" u="none" strike="noStrike" kern="1200" cap="none" spc="0" normalizeH="0" baseline="0" noProof="0" dirty="0">
                <a:ln>
                  <a:noFill/>
                </a:ln>
                <a:solidFill>
                  <a:prstClr val="black"/>
                </a:solidFill>
                <a:effectLst/>
                <a:uLnTx/>
                <a:uFillTx/>
                <a:ea typeface="+mn-ea"/>
                <a:cs typeface="+mn-cs"/>
              </a:rPr>
              <a:t> и/или ОГ</a:t>
            </a:r>
            <a:endParaRPr kumimoji="0" lang="en-US" sz="24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ea typeface="+mn-ea"/>
                <a:cs typeface="+mn-cs"/>
              </a:rPr>
              <a:t> </a:t>
            </a:r>
            <a:r>
              <a:rPr kumimoji="0" lang="ru-RU" sz="2400" b="0" i="0" u="none" strike="noStrike" kern="1200" cap="none" spc="0" normalizeH="0" baseline="0" noProof="0" dirty="0">
                <a:ln>
                  <a:noFill/>
                </a:ln>
                <a:solidFill>
                  <a:prstClr val="black"/>
                </a:solidFill>
                <a:effectLst/>
                <a:uLnTx/>
                <a:uFillTx/>
                <a:ea typeface="+mn-ea"/>
                <a:cs typeface="+mn-cs"/>
              </a:rPr>
              <a:t>Контроль функции почек</a:t>
            </a:r>
            <a:endParaRPr kumimoji="0" lang="en-US" sz="2400" b="0" i="0" u="none" strike="noStrike" kern="1200" cap="none" spc="0" normalizeH="0" baseline="0" noProof="0" dirty="0">
              <a:ln>
                <a:noFill/>
              </a:ln>
              <a:solidFill>
                <a:prstClr val="black"/>
              </a:solidFill>
              <a:effectLst/>
              <a:uLnTx/>
              <a:uFillTx/>
              <a:ea typeface="+mn-ea"/>
              <a:cs typeface="+mn-cs"/>
            </a:endParaRPr>
          </a:p>
        </p:txBody>
      </p:sp>
      <p:sp>
        <p:nvSpPr>
          <p:cNvPr id="7" name="Прямоугольник 6"/>
          <p:cNvSpPr/>
          <p:nvPr/>
        </p:nvSpPr>
        <p:spPr>
          <a:xfrm>
            <a:off x="1775520" y="2060848"/>
            <a:ext cx="8640960" cy="1368152"/>
          </a:xfrm>
          <a:prstGeom prst="rect">
            <a:avLst/>
          </a:prstGeom>
          <a:noFill/>
          <a:ln>
            <a:no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8" name="Image 2"/>
          <p:cNvPicPr>
            <a:picLocks noChangeAspect="1"/>
          </p:cNvPicPr>
          <p:nvPr/>
        </p:nvPicPr>
        <p:blipFill>
          <a:blip r:embed="rId3" cstate="print"/>
          <a:srcRect b="73922"/>
          <a:stretch>
            <a:fillRect/>
          </a:stretch>
        </p:blipFill>
        <p:spPr bwMode="auto">
          <a:xfrm>
            <a:off x="1748724" y="2"/>
            <a:ext cx="5139364" cy="1916831"/>
          </a:xfrm>
          <a:prstGeom prst="rect">
            <a:avLst/>
          </a:prstGeom>
          <a:noFill/>
          <a:ln w="9525">
            <a:noFill/>
            <a:miter lim="800000"/>
            <a:headEnd/>
            <a:tailEnd/>
          </a:ln>
          <a:effectLst>
            <a:glow rad="101600">
              <a:schemeClr val="bg1">
                <a:lumMod val="75000"/>
                <a:alpha val="60000"/>
              </a:schemeClr>
            </a:glow>
          </a:effectLst>
        </p:spPr>
      </p:pic>
      <p:pic>
        <p:nvPicPr>
          <p:cNvPr id="9" name="Picture 2" descr="http://cardiovascular.elpub.ru/public/site/images/loader/cover_kvt_2017_mini.jpg"/>
          <p:cNvPicPr>
            <a:picLocks noChangeAspect="1" noChangeArrowheads="1"/>
          </p:cNvPicPr>
          <p:nvPr/>
        </p:nvPicPr>
        <p:blipFill>
          <a:blip r:embed="rId4" cstate="print"/>
          <a:srcRect/>
          <a:stretch>
            <a:fillRect/>
          </a:stretch>
        </p:blipFill>
        <p:spPr bwMode="auto">
          <a:xfrm>
            <a:off x="8904312" y="-27386"/>
            <a:ext cx="1440160" cy="2016226"/>
          </a:xfrm>
          <a:prstGeom prst="rect">
            <a:avLst/>
          </a:prstGeom>
          <a:noFill/>
        </p:spPr>
      </p:pic>
      <p:sp>
        <p:nvSpPr>
          <p:cNvPr id="10" name="Прямоугольник 9"/>
          <p:cNvSpPr/>
          <p:nvPr/>
        </p:nvSpPr>
        <p:spPr>
          <a:xfrm>
            <a:off x="114300" y="2288481"/>
            <a:ext cx="11404600"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a:ln>
                  <a:noFill/>
                </a:ln>
                <a:solidFill>
                  <a:srgbClr val="C00000"/>
                </a:solidFill>
                <a:effectLst/>
                <a:uLnTx/>
                <a:uFillTx/>
                <a:ea typeface="+mn-ea"/>
                <a:cs typeface="+mn-cs"/>
              </a:rPr>
              <a:t>Старческая астения, автономность и </a:t>
            </a:r>
            <a:r>
              <a:rPr kumimoji="0" lang="ru-RU" sz="2800" b="0" i="0" u="none" strike="noStrike" kern="1200" cap="none" spc="0" normalizeH="0" baseline="0" noProof="0" dirty="0" err="1">
                <a:ln>
                  <a:noFill/>
                </a:ln>
                <a:solidFill>
                  <a:srgbClr val="C00000"/>
                </a:solidFill>
                <a:effectLst/>
                <a:uLnTx/>
                <a:uFillTx/>
                <a:ea typeface="+mn-ea"/>
                <a:cs typeface="+mn-cs"/>
              </a:rPr>
              <a:t>полиморбидность</a:t>
            </a:r>
            <a:r>
              <a:rPr kumimoji="0" lang="ru-RU" sz="2800" b="0" i="0" u="none" strike="noStrike" kern="1200" cap="none" spc="0" normalizeH="0" baseline="0" noProof="0" dirty="0">
                <a:ln>
                  <a:noFill/>
                </a:ln>
                <a:solidFill>
                  <a:srgbClr val="C00000"/>
                </a:solidFill>
                <a:effectLst/>
                <a:uLnTx/>
                <a:uFillTx/>
                <a:ea typeface="+mn-ea"/>
                <a:cs typeface="+mn-cs"/>
              </a:rPr>
              <a:t> – главные детерминанты решения лечить или не лечить АГ у очень пожилых пациентов</a:t>
            </a:r>
          </a:p>
        </p:txBody>
      </p:sp>
    </p:spTree>
    <p:extLst>
      <p:ext uri="{BB962C8B-B14F-4D97-AF65-F5344CB8AC3E}">
        <p14:creationId xmlns:p14="http://schemas.microsoft.com/office/powerpoint/2010/main" val="40969409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66658" y="1917705"/>
            <a:ext cx="1419765" cy="338554"/>
          </a:xfrm>
          <a:prstGeom prst="rect">
            <a:avLst/>
          </a:prstGeom>
          <a:solidFill>
            <a:schemeClr val="accent3">
              <a:lumMod val="60000"/>
              <a:lumOff val="40000"/>
            </a:schemeClr>
          </a:solidFill>
        </p:spPr>
        <p:txBody>
          <a:bodyPr wrap="square" rtlCol="0">
            <a:spAutoFit/>
          </a:bodyPr>
          <a:lstStyle/>
          <a:p>
            <a:pPr algn="ctr" defTabSz="457200"/>
            <a:r>
              <a:rPr lang="ru-RU" sz="1600" dirty="0">
                <a:solidFill>
                  <a:prstClr val="black"/>
                </a:solidFill>
                <a:latin typeface="Arial Narrow" panose="020B0606020202030204" pitchFamily="34" charset="0"/>
              </a:rPr>
              <a:t>СИМПТОМЫ</a:t>
            </a:r>
          </a:p>
        </p:txBody>
      </p:sp>
      <p:sp>
        <p:nvSpPr>
          <p:cNvPr id="5" name="TextBox 4"/>
          <p:cNvSpPr txBox="1"/>
          <p:nvPr/>
        </p:nvSpPr>
        <p:spPr>
          <a:xfrm>
            <a:off x="7020732" y="1917705"/>
            <a:ext cx="1949257" cy="338554"/>
          </a:xfrm>
          <a:prstGeom prst="rect">
            <a:avLst/>
          </a:prstGeom>
          <a:solidFill>
            <a:schemeClr val="accent3">
              <a:lumMod val="60000"/>
              <a:lumOff val="40000"/>
            </a:schemeClr>
          </a:solidFill>
        </p:spPr>
        <p:txBody>
          <a:bodyPr wrap="square" rtlCol="0">
            <a:spAutoFit/>
          </a:bodyPr>
          <a:lstStyle/>
          <a:p>
            <a:pPr algn="ctr" defTabSz="457200"/>
            <a:r>
              <a:rPr lang="ru-RU" sz="1600" dirty="0">
                <a:solidFill>
                  <a:prstClr val="black"/>
                </a:solidFill>
                <a:latin typeface="Arial Narrow" panose="020B0606020202030204" pitchFamily="34" charset="0"/>
              </a:rPr>
              <a:t>ПАТОФИЗИОЛОГИЯ</a:t>
            </a:r>
          </a:p>
        </p:txBody>
      </p:sp>
      <p:sp>
        <p:nvSpPr>
          <p:cNvPr id="6" name="TextBox 5"/>
          <p:cNvSpPr txBox="1"/>
          <p:nvPr/>
        </p:nvSpPr>
        <p:spPr>
          <a:xfrm>
            <a:off x="1805776" y="2755279"/>
            <a:ext cx="1599027" cy="646331"/>
          </a:xfrm>
          <a:prstGeom prst="rect">
            <a:avLst/>
          </a:prstGeom>
          <a:noFill/>
          <a:ln>
            <a:noFill/>
          </a:ln>
        </p:spPr>
        <p:txBody>
          <a:bodyPr wrap="square" rtlCol="0">
            <a:spAutoFit/>
          </a:bodyPr>
          <a:lstStyle/>
          <a:p>
            <a:pPr algn="ctr" defTabSz="457200"/>
            <a:r>
              <a:rPr lang="ru-RU" sz="1200" dirty="0">
                <a:solidFill>
                  <a:prstClr val="black"/>
                </a:solidFill>
                <a:latin typeface="Arial Narrow" panose="020B0606020202030204" pitchFamily="34" charset="0"/>
              </a:rPr>
              <a:t>Хронический гастрит</a:t>
            </a:r>
          </a:p>
          <a:p>
            <a:pPr algn="ctr" defTabSz="457200"/>
            <a:r>
              <a:rPr lang="ru-RU" sz="1200" dirty="0">
                <a:solidFill>
                  <a:prstClr val="black"/>
                </a:solidFill>
                <a:latin typeface="Arial Narrow" panose="020B0606020202030204" pitchFamily="34" charset="0"/>
              </a:rPr>
              <a:t>Функциональная диспепсия</a:t>
            </a:r>
          </a:p>
        </p:txBody>
      </p:sp>
      <p:sp>
        <p:nvSpPr>
          <p:cNvPr id="9" name="Овал 8"/>
          <p:cNvSpPr/>
          <p:nvPr/>
        </p:nvSpPr>
        <p:spPr>
          <a:xfrm>
            <a:off x="1554576" y="3535816"/>
            <a:ext cx="874834" cy="4451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ru-RU" sz="900" dirty="0">
                <a:solidFill>
                  <a:prstClr val="black"/>
                </a:solidFill>
                <a:latin typeface="Arial Narrow" panose="020B0606020202030204" pitchFamily="34" charset="0"/>
              </a:rPr>
              <a:t>Запоры</a:t>
            </a:r>
          </a:p>
        </p:txBody>
      </p:sp>
      <p:sp>
        <p:nvSpPr>
          <p:cNvPr id="11" name="Овал 10"/>
          <p:cNvSpPr/>
          <p:nvPr/>
        </p:nvSpPr>
        <p:spPr>
          <a:xfrm>
            <a:off x="1224313" y="4100654"/>
            <a:ext cx="933267" cy="6858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ru-RU" sz="1600" dirty="0">
                <a:solidFill>
                  <a:prstClr val="black"/>
                </a:solidFill>
                <a:latin typeface="Arial Narrow" panose="020B0606020202030204" pitchFamily="34" charset="0"/>
              </a:rPr>
              <a:t>СРК</a:t>
            </a:r>
          </a:p>
        </p:txBody>
      </p:sp>
      <p:sp>
        <p:nvSpPr>
          <p:cNvPr id="12" name="Овал 11"/>
          <p:cNvSpPr/>
          <p:nvPr/>
        </p:nvSpPr>
        <p:spPr>
          <a:xfrm>
            <a:off x="3143233" y="4100654"/>
            <a:ext cx="911524" cy="6858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ru-RU" sz="1600" dirty="0">
                <a:solidFill>
                  <a:prstClr val="black"/>
                </a:solidFill>
                <a:latin typeface="Arial Narrow" panose="020B0606020202030204" pitchFamily="34" charset="0"/>
              </a:rPr>
              <a:t>ГЭРБ</a:t>
            </a:r>
          </a:p>
        </p:txBody>
      </p:sp>
      <p:sp>
        <p:nvSpPr>
          <p:cNvPr id="15" name="Овал 14"/>
          <p:cNvSpPr/>
          <p:nvPr/>
        </p:nvSpPr>
        <p:spPr>
          <a:xfrm>
            <a:off x="2196034" y="3789382"/>
            <a:ext cx="888023" cy="41106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ru-RU" sz="900" dirty="0">
                <a:solidFill>
                  <a:prstClr val="black"/>
                </a:solidFill>
                <a:latin typeface="Arial Narrow" panose="020B0606020202030204" pitchFamily="34" charset="0"/>
              </a:rPr>
              <a:t>Пост-</a:t>
            </a:r>
            <a:r>
              <a:rPr lang="ru-RU" sz="900" dirty="0" err="1">
                <a:solidFill>
                  <a:prstClr val="black"/>
                </a:solidFill>
                <a:latin typeface="Arial Narrow" panose="020B0606020202030204" pitchFamily="34" charset="0"/>
              </a:rPr>
              <a:t>прандиальная</a:t>
            </a:r>
            <a:r>
              <a:rPr lang="ru-RU" sz="900" dirty="0">
                <a:solidFill>
                  <a:prstClr val="black"/>
                </a:solidFill>
                <a:latin typeface="Arial Narrow" panose="020B0606020202030204" pitchFamily="34" charset="0"/>
              </a:rPr>
              <a:t> боль</a:t>
            </a:r>
          </a:p>
        </p:txBody>
      </p:sp>
      <p:sp>
        <p:nvSpPr>
          <p:cNvPr id="16" name="Овал 15"/>
          <p:cNvSpPr/>
          <p:nvPr/>
        </p:nvSpPr>
        <p:spPr>
          <a:xfrm>
            <a:off x="2126109" y="4230278"/>
            <a:ext cx="958360" cy="55617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ru-RU" sz="900" dirty="0">
                <a:solidFill>
                  <a:prstClr val="black"/>
                </a:solidFill>
                <a:latin typeface="Arial Narrow" panose="020B0606020202030204" pitchFamily="34" charset="0"/>
              </a:rPr>
              <a:t>Боль</a:t>
            </a:r>
          </a:p>
          <a:p>
            <a:pPr algn="ctr" defTabSz="457200"/>
            <a:r>
              <a:rPr lang="ru-RU" sz="900" dirty="0">
                <a:solidFill>
                  <a:prstClr val="black"/>
                </a:solidFill>
                <a:latin typeface="Arial Narrow" panose="020B0606020202030204" pitchFamily="34" charset="0"/>
              </a:rPr>
              <a:t>Вздутие </a:t>
            </a:r>
          </a:p>
        </p:txBody>
      </p:sp>
      <p:sp>
        <p:nvSpPr>
          <p:cNvPr id="17" name="Овал 16"/>
          <p:cNvSpPr/>
          <p:nvPr/>
        </p:nvSpPr>
        <p:spPr>
          <a:xfrm>
            <a:off x="2775675" y="3542700"/>
            <a:ext cx="874834" cy="4451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ru-RU" sz="900" dirty="0">
                <a:solidFill>
                  <a:prstClr val="black"/>
                </a:solidFill>
                <a:latin typeface="Arial Narrow" panose="020B0606020202030204" pitchFamily="34" charset="0"/>
              </a:rPr>
              <a:t>Изжога</a:t>
            </a:r>
          </a:p>
          <a:p>
            <a:pPr algn="ctr" defTabSz="457200"/>
            <a:r>
              <a:rPr lang="ru-RU" sz="900" dirty="0">
                <a:solidFill>
                  <a:prstClr val="black"/>
                </a:solidFill>
                <a:latin typeface="Arial Narrow" panose="020B0606020202030204" pitchFamily="34" charset="0"/>
              </a:rPr>
              <a:t>Отрыжка</a:t>
            </a:r>
          </a:p>
          <a:p>
            <a:pPr algn="ctr" defTabSz="457200"/>
            <a:r>
              <a:rPr lang="ru-RU" sz="900" dirty="0">
                <a:solidFill>
                  <a:prstClr val="black"/>
                </a:solidFill>
                <a:latin typeface="Arial Narrow" panose="020B0606020202030204" pitchFamily="34" charset="0"/>
              </a:rPr>
              <a:t>Боль</a:t>
            </a:r>
          </a:p>
        </p:txBody>
      </p:sp>
      <p:sp>
        <p:nvSpPr>
          <p:cNvPr id="25" name="TextBox 24"/>
          <p:cNvSpPr txBox="1"/>
          <p:nvPr/>
        </p:nvSpPr>
        <p:spPr>
          <a:xfrm>
            <a:off x="1505718" y="0"/>
            <a:ext cx="8957377" cy="1077218"/>
          </a:xfrm>
          <a:prstGeom prst="rect">
            <a:avLst/>
          </a:prstGeom>
          <a:noFill/>
        </p:spPr>
        <p:txBody>
          <a:bodyPr wrap="square" rtlCol="0">
            <a:spAutoFit/>
          </a:bodyPr>
          <a:lstStyle/>
          <a:p>
            <a:pPr algn="ctr" defTabSz="457200"/>
            <a:r>
              <a:rPr lang="ru-RU" sz="3200" dirty="0">
                <a:solidFill>
                  <a:srgbClr val="0070C0"/>
                </a:solidFill>
                <a:latin typeface="Arial Narrow" panose="020B0606020202030204" pitchFamily="34" charset="0"/>
              </a:rPr>
              <a:t>Перекрест симптомов и патофизиологических механизмов  </a:t>
            </a:r>
            <a:r>
              <a:rPr lang="ru-RU" sz="3200" cap="all" dirty="0">
                <a:solidFill>
                  <a:srgbClr val="0070C0"/>
                </a:solidFill>
                <a:latin typeface="Arial Narrow" panose="020B0606020202030204" pitchFamily="34" charset="0"/>
              </a:rPr>
              <a:t>ФД, ГЭРБ и СРК</a:t>
            </a:r>
          </a:p>
        </p:txBody>
      </p:sp>
      <p:sp>
        <p:nvSpPr>
          <p:cNvPr id="2" name="Овал 1">
            <a:extLst>
              <a:ext uri="{FF2B5EF4-FFF2-40B4-BE49-F238E27FC236}">
                <a16:creationId xmlns:a16="http://schemas.microsoft.com/office/drawing/2014/main" id="{17A00CD0-634E-40D1-A05E-00F4CA02950E}"/>
              </a:ext>
            </a:extLst>
          </p:cNvPr>
          <p:cNvSpPr/>
          <p:nvPr/>
        </p:nvSpPr>
        <p:spPr>
          <a:xfrm>
            <a:off x="1107914" y="3542425"/>
            <a:ext cx="2045047" cy="187645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ru-RU" sz="2400" dirty="0">
              <a:solidFill>
                <a:prstClr val="white"/>
              </a:solidFill>
              <a:latin typeface="Arial Narrow" panose="020B0606020202030204" pitchFamily="34" charset="0"/>
            </a:endParaRPr>
          </a:p>
        </p:txBody>
      </p:sp>
      <p:sp>
        <p:nvSpPr>
          <p:cNvPr id="22" name="Овал 21">
            <a:extLst>
              <a:ext uri="{FF2B5EF4-FFF2-40B4-BE49-F238E27FC236}">
                <a16:creationId xmlns:a16="http://schemas.microsoft.com/office/drawing/2014/main" id="{89AFFEC5-04D4-4C74-A901-94FE372802A8}"/>
              </a:ext>
            </a:extLst>
          </p:cNvPr>
          <p:cNvSpPr/>
          <p:nvPr/>
        </p:nvSpPr>
        <p:spPr>
          <a:xfrm>
            <a:off x="1540685" y="2620890"/>
            <a:ext cx="2271713" cy="160938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ru-RU" sz="2400" dirty="0">
              <a:solidFill>
                <a:prstClr val="white"/>
              </a:solidFill>
              <a:latin typeface="Arial Narrow" panose="020B0606020202030204" pitchFamily="34" charset="0"/>
            </a:endParaRPr>
          </a:p>
        </p:txBody>
      </p:sp>
      <p:sp>
        <p:nvSpPr>
          <p:cNvPr id="24" name="Овал 23">
            <a:extLst>
              <a:ext uri="{FF2B5EF4-FFF2-40B4-BE49-F238E27FC236}">
                <a16:creationId xmlns:a16="http://schemas.microsoft.com/office/drawing/2014/main" id="{4BE6E883-9AE5-4B07-BB6D-CC83D1A07F92}"/>
              </a:ext>
            </a:extLst>
          </p:cNvPr>
          <p:cNvSpPr/>
          <p:nvPr/>
        </p:nvSpPr>
        <p:spPr>
          <a:xfrm>
            <a:off x="2226485" y="3502569"/>
            <a:ext cx="2088325" cy="187645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ru-RU" sz="2400" dirty="0">
              <a:solidFill>
                <a:prstClr val="white"/>
              </a:solidFill>
              <a:latin typeface="Arial Narrow" panose="020B0606020202030204" pitchFamily="34" charset="0"/>
            </a:endParaRPr>
          </a:p>
        </p:txBody>
      </p:sp>
      <p:sp>
        <p:nvSpPr>
          <p:cNvPr id="26" name="TextBox 25">
            <a:extLst>
              <a:ext uri="{FF2B5EF4-FFF2-40B4-BE49-F238E27FC236}">
                <a16:creationId xmlns:a16="http://schemas.microsoft.com/office/drawing/2014/main" id="{D3626569-FF4D-4624-98C7-F1261F6F2CD6}"/>
              </a:ext>
            </a:extLst>
          </p:cNvPr>
          <p:cNvSpPr txBox="1"/>
          <p:nvPr/>
        </p:nvSpPr>
        <p:spPr>
          <a:xfrm>
            <a:off x="7125255" y="2585070"/>
            <a:ext cx="1707121" cy="646331"/>
          </a:xfrm>
          <a:prstGeom prst="rect">
            <a:avLst/>
          </a:prstGeom>
          <a:noFill/>
          <a:ln>
            <a:noFill/>
          </a:ln>
        </p:spPr>
        <p:txBody>
          <a:bodyPr wrap="square" rtlCol="0">
            <a:spAutoFit/>
          </a:bodyPr>
          <a:lstStyle/>
          <a:p>
            <a:pPr algn="ctr" defTabSz="457200"/>
            <a:r>
              <a:rPr lang="ru-RU" sz="1200" dirty="0">
                <a:solidFill>
                  <a:prstClr val="black"/>
                </a:solidFill>
                <a:latin typeface="Arial Narrow" panose="020B0606020202030204" pitchFamily="34" charset="0"/>
              </a:rPr>
              <a:t>Хронический гастрит</a:t>
            </a:r>
          </a:p>
          <a:p>
            <a:pPr algn="ctr" defTabSz="457200"/>
            <a:r>
              <a:rPr lang="ru-RU" sz="1200" dirty="0">
                <a:solidFill>
                  <a:prstClr val="black"/>
                </a:solidFill>
                <a:latin typeface="Arial Narrow" panose="020B0606020202030204" pitchFamily="34" charset="0"/>
              </a:rPr>
              <a:t>Функциональная диспепсия</a:t>
            </a:r>
          </a:p>
        </p:txBody>
      </p:sp>
      <p:sp>
        <p:nvSpPr>
          <p:cNvPr id="27" name="Овал 26">
            <a:extLst>
              <a:ext uri="{FF2B5EF4-FFF2-40B4-BE49-F238E27FC236}">
                <a16:creationId xmlns:a16="http://schemas.microsoft.com/office/drawing/2014/main" id="{1F48C79D-0496-4CFE-8B60-B09EDEFAE5E7}"/>
              </a:ext>
            </a:extLst>
          </p:cNvPr>
          <p:cNvSpPr/>
          <p:nvPr/>
        </p:nvSpPr>
        <p:spPr>
          <a:xfrm>
            <a:off x="6874055" y="3365607"/>
            <a:ext cx="874834" cy="4451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ru-RU" sz="900" dirty="0">
                <a:solidFill>
                  <a:prstClr val="black"/>
                </a:solidFill>
                <a:latin typeface="Arial Narrow" panose="020B0606020202030204" pitchFamily="34" charset="0"/>
              </a:rPr>
              <a:t>Запоры</a:t>
            </a:r>
          </a:p>
        </p:txBody>
      </p:sp>
      <p:sp>
        <p:nvSpPr>
          <p:cNvPr id="28" name="Овал 27">
            <a:extLst>
              <a:ext uri="{FF2B5EF4-FFF2-40B4-BE49-F238E27FC236}">
                <a16:creationId xmlns:a16="http://schemas.microsoft.com/office/drawing/2014/main" id="{753E1F52-1AA0-41C1-AC5F-6697D2703BFC}"/>
              </a:ext>
            </a:extLst>
          </p:cNvPr>
          <p:cNvSpPr/>
          <p:nvPr/>
        </p:nvSpPr>
        <p:spPr>
          <a:xfrm>
            <a:off x="6616845" y="4038041"/>
            <a:ext cx="807774" cy="6858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ru-RU" sz="1600" dirty="0">
                <a:solidFill>
                  <a:prstClr val="black"/>
                </a:solidFill>
                <a:latin typeface="Arial Narrow" panose="020B0606020202030204" pitchFamily="34" charset="0"/>
              </a:rPr>
              <a:t>СРК</a:t>
            </a:r>
          </a:p>
        </p:txBody>
      </p:sp>
      <p:sp>
        <p:nvSpPr>
          <p:cNvPr id="29" name="Овал 28">
            <a:extLst>
              <a:ext uri="{FF2B5EF4-FFF2-40B4-BE49-F238E27FC236}">
                <a16:creationId xmlns:a16="http://schemas.microsoft.com/office/drawing/2014/main" id="{4DD8E454-E547-4E22-B82E-3A7F34E3FB85}"/>
              </a:ext>
            </a:extLst>
          </p:cNvPr>
          <p:cNvSpPr/>
          <p:nvPr/>
        </p:nvSpPr>
        <p:spPr>
          <a:xfrm>
            <a:off x="8662105" y="4116807"/>
            <a:ext cx="1072560" cy="6858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ru-RU" sz="1600" dirty="0">
                <a:solidFill>
                  <a:prstClr val="black"/>
                </a:solidFill>
                <a:latin typeface="Arial Narrow" panose="020B0606020202030204" pitchFamily="34" charset="0"/>
              </a:rPr>
              <a:t>ГЭРБ</a:t>
            </a:r>
          </a:p>
        </p:txBody>
      </p:sp>
      <p:sp>
        <p:nvSpPr>
          <p:cNvPr id="30" name="Овал 29">
            <a:extLst>
              <a:ext uri="{FF2B5EF4-FFF2-40B4-BE49-F238E27FC236}">
                <a16:creationId xmlns:a16="http://schemas.microsoft.com/office/drawing/2014/main" id="{50012F86-65C9-4D75-858E-9CFA959B31E5}"/>
              </a:ext>
            </a:extLst>
          </p:cNvPr>
          <p:cNvSpPr/>
          <p:nvPr/>
        </p:nvSpPr>
        <p:spPr>
          <a:xfrm>
            <a:off x="7515513" y="3619173"/>
            <a:ext cx="888023" cy="41106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ru-RU" sz="900" dirty="0">
                <a:solidFill>
                  <a:prstClr val="black"/>
                </a:solidFill>
                <a:latin typeface="Arial Narrow" panose="020B0606020202030204" pitchFamily="34" charset="0"/>
              </a:rPr>
              <a:t>Пост-</a:t>
            </a:r>
            <a:r>
              <a:rPr lang="ru-RU" sz="900" dirty="0" err="1">
                <a:solidFill>
                  <a:prstClr val="black"/>
                </a:solidFill>
                <a:latin typeface="Arial Narrow" panose="020B0606020202030204" pitchFamily="34" charset="0"/>
              </a:rPr>
              <a:t>прандиальная</a:t>
            </a:r>
            <a:r>
              <a:rPr lang="ru-RU" sz="900" dirty="0">
                <a:solidFill>
                  <a:prstClr val="black"/>
                </a:solidFill>
                <a:latin typeface="Arial Narrow" panose="020B0606020202030204" pitchFamily="34" charset="0"/>
              </a:rPr>
              <a:t> боль</a:t>
            </a:r>
          </a:p>
        </p:txBody>
      </p:sp>
      <p:sp>
        <p:nvSpPr>
          <p:cNvPr id="31" name="Овал 30">
            <a:extLst>
              <a:ext uri="{FF2B5EF4-FFF2-40B4-BE49-F238E27FC236}">
                <a16:creationId xmlns:a16="http://schemas.microsoft.com/office/drawing/2014/main" id="{054B29A3-D689-434E-AB90-E1244C02D455}"/>
              </a:ext>
            </a:extLst>
          </p:cNvPr>
          <p:cNvSpPr/>
          <p:nvPr/>
        </p:nvSpPr>
        <p:spPr>
          <a:xfrm>
            <a:off x="7445588" y="4060069"/>
            <a:ext cx="958360" cy="55617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ru-RU" sz="900" dirty="0">
                <a:solidFill>
                  <a:prstClr val="black"/>
                </a:solidFill>
                <a:latin typeface="Arial Narrow" panose="020B0606020202030204" pitchFamily="34" charset="0"/>
              </a:rPr>
              <a:t>Боль</a:t>
            </a:r>
          </a:p>
          <a:p>
            <a:pPr algn="ctr" defTabSz="457200"/>
            <a:r>
              <a:rPr lang="ru-RU" sz="900" dirty="0">
                <a:solidFill>
                  <a:prstClr val="black"/>
                </a:solidFill>
                <a:latin typeface="Arial Narrow" panose="020B0606020202030204" pitchFamily="34" charset="0"/>
              </a:rPr>
              <a:t>Вздутие </a:t>
            </a:r>
          </a:p>
        </p:txBody>
      </p:sp>
      <p:sp>
        <p:nvSpPr>
          <p:cNvPr id="32" name="Овал 31">
            <a:extLst>
              <a:ext uri="{FF2B5EF4-FFF2-40B4-BE49-F238E27FC236}">
                <a16:creationId xmlns:a16="http://schemas.microsoft.com/office/drawing/2014/main" id="{89ACEED1-BA49-4EF2-9773-C9D208FB83DB}"/>
              </a:ext>
            </a:extLst>
          </p:cNvPr>
          <p:cNvSpPr/>
          <p:nvPr/>
        </p:nvSpPr>
        <p:spPr>
          <a:xfrm>
            <a:off x="8095154" y="3372491"/>
            <a:ext cx="874834" cy="4451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ru-RU" sz="900" dirty="0">
                <a:solidFill>
                  <a:prstClr val="black"/>
                </a:solidFill>
                <a:latin typeface="Arial Narrow" panose="020B0606020202030204" pitchFamily="34" charset="0"/>
              </a:rPr>
              <a:t>Изжога</a:t>
            </a:r>
          </a:p>
          <a:p>
            <a:pPr algn="ctr" defTabSz="457200"/>
            <a:r>
              <a:rPr lang="ru-RU" sz="900" dirty="0">
                <a:solidFill>
                  <a:prstClr val="black"/>
                </a:solidFill>
                <a:latin typeface="Arial Narrow" panose="020B0606020202030204" pitchFamily="34" charset="0"/>
              </a:rPr>
              <a:t>Отрыжка</a:t>
            </a:r>
          </a:p>
          <a:p>
            <a:pPr algn="ctr" defTabSz="457200"/>
            <a:r>
              <a:rPr lang="ru-RU" sz="900" dirty="0">
                <a:solidFill>
                  <a:prstClr val="black"/>
                </a:solidFill>
                <a:latin typeface="Arial Narrow" panose="020B0606020202030204" pitchFamily="34" charset="0"/>
              </a:rPr>
              <a:t>Боль</a:t>
            </a:r>
          </a:p>
        </p:txBody>
      </p:sp>
      <p:sp>
        <p:nvSpPr>
          <p:cNvPr id="33" name="Овал 32">
            <a:extLst>
              <a:ext uri="{FF2B5EF4-FFF2-40B4-BE49-F238E27FC236}">
                <a16:creationId xmlns:a16="http://schemas.microsoft.com/office/drawing/2014/main" id="{C2192850-8979-48EE-A9E7-BCE97F6DCA8B}"/>
              </a:ext>
            </a:extLst>
          </p:cNvPr>
          <p:cNvSpPr/>
          <p:nvPr/>
        </p:nvSpPr>
        <p:spPr>
          <a:xfrm>
            <a:off x="6427393" y="3372216"/>
            <a:ext cx="2045047" cy="187645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ru-RU" sz="2400" dirty="0">
              <a:solidFill>
                <a:prstClr val="white"/>
              </a:solidFill>
              <a:latin typeface="Arial Narrow" panose="020B0606020202030204" pitchFamily="34" charset="0"/>
            </a:endParaRPr>
          </a:p>
        </p:txBody>
      </p:sp>
      <p:sp>
        <p:nvSpPr>
          <p:cNvPr id="34" name="Овал 33">
            <a:extLst>
              <a:ext uri="{FF2B5EF4-FFF2-40B4-BE49-F238E27FC236}">
                <a16:creationId xmlns:a16="http://schemas.microsoft.com/office/drawing/2014/main" id="{1B4E6B52-2F53-4C0D-A31E-0D8B651153DE}"/>
              </a:ext>
            </a:extLst>
          </p:cNvPr>
          <p:cNvSpPr/>
          <p:nvPr/>
        </p:nvSpPr>
        <p:spPr>
          <a:xfrm>
            <a:off x="6860164" y="2450681"/>
            <a:ext cx="2271713" cy="160938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ru-RU" sz="2400" dirty="0">
              <a:solidFill>
                <a:prstClr val="white"/>
              </a:solidFill>
              <a:latin typeface="Arial Narrow" panose="020B0606020202030204" pitchFamily="34" charset="0"/>
            </a:endParaRPr>
          </a:p>
        </p:txBody>
      </p:sp>
      <p:sp>
        <p:nvSpPr>
          <p:cNvPr id="35" name="Овал 34">
            <a:extLst>
              <a:ext uri="{FF2B5EF4-FFF2-40B4-BE49-F238E27FC236}">
                <a16:creationId xmlns:a16="http://schemas.microsoft.com/office/drawing/2014/main" id="{2F712E5A-39E3-4677-91F8-ABDE0F83DA9A}"/>
              </a:ext>
            </a:extLst>
          </p:cNvPr>
          <p:cNvSpPr/>
          <p:nvPr/>
        </p:nvSpPr>
        <p:spPr>
          <a:xfrm>
            <a:off x="7545964" y="3332360"/>
            <a:ext cx="2088325" cy="187645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ru-RU" sz="2400" dirty="0">
              <a:solidFill>
                <a:prstClr val="white"/>
              </a:solidFill>
              <a:latin typeface="Arial Narrow" panose="020B0606020202030204" pitchFamily="34" charset="0"/>
            </a:endParaRPr>
          </a:p>
        </p:txBody>
      </p:sp>
      <p:sp>
        <p:nvSpPr>
          <p:cNvPr id="36" name="Овал 35">
            <a:extLst>
              <a:ext uri="{FF2B5EF4-FFF2-40B4-BE49-F238E27FC236}">
                <a16:creationId xmlns:a16="http://schemas.microsoft.com/office/drawing/2014/main" id="{424BAD9E-30CC-4D75-9A52-7C37FF56B8B1}"/>
              </a:ext>
            </a:extLst>
          </p:cNvPr>
          <p:cNvSpPr/>
          <p:nvPr/>
        </p:nvSpPr>
        <p:spPr>
          <a:xfrm>
            <a:off x="5582844" y="5649394"/>
            <a:ext cx="5024619" cy="5696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2000" b="1" dirty="0">
                <a:solidFill>
                  <a:srgbClr val="C00000"/>
                </a:solidFill>
                <a:latin typeface="Arial Narrow" panose="020B0606020202030204" pitchFamily="34" charset="0"/>
              </a:rPr>
              <a:t>Повышение проницаемости эпителия</a:t>
            </a:r>
          </a:p>
          <a:p>
            <a:pPr algn="ctr">
              <a:defRPr/>
            </a:pPr>
            <a:r>
              <a:rPr lang="ru-RU" sz="1600" dirty="0">
                <a:solidFill>
                  <a:srgbClr val="C00000"/>
                </a:solidFill>
                <a:latin typeface="Arial Narrow" panose="020B0606020202030204" pitchFamily="34" charset="0"/>
              </a:rPr>
              <a:t>Висцеральная гиперчувствительность</a:t>
            </a:r>
          </a:p>
          <a:p>
            <a:pPr algn="ctr">
              <a:defRPr/>
            </a:pPr>
            <a:r>
              <a:rPr lang="ru-RU" sz="1600" dirty="0">
                <a:solidFill>
                  <a:srgbClr val="C00000"/>
                </a:solidFill>
                <a:latin typeface="Arial Narrow" panose="020B0606020202030204" pitchFamily="34" charset="0"/>
              </a:rPr>
              <a:t>Нарушение моторики</a:t>
            </a:r>
          </a:p>
          <a:p>
            <a:pPr algn="ctr">
              <a:defRPr/>
            </a:pPr>
            <a:endParaRPr lang="ru-RU" sz="1600" dirty="0">
              <a:solidFill>
                <a:srgbClr val="EEECE1">
                  <a:lumMod val="10000"/>
                </a:srgbClr>
              </a:solidFill>
              <a:latin typeface="Arial Narrow" panose="020B0606020202030204" pitchFamily="34" charset="0"/>
            </a:endParaRPr>
          </a:p>
        </p:txBody>
      </p:sp>
      <p:sp>
        <p:nvSpPr>
          <p:cNvPr id="39" name="TextBox 38">
            <a:extLst>
              <a:ext uri="{FF2B5EF4-FFF2-40B4-BE49-F238E27FC236}">
                <a16:creationId xmlns:a16="http://schemas.microsoft.com/office/drawing/2014/main" id="{DE492E32-9A66-44E4-BC8D-3E5B2165C86C}"/>
              </a:ext>
            </a:extLst>
          </p:cNvPr>
          <p:cNvSpPr txBox="1"/>
          <p:nvPr/>
        </p:nvSpPr>
        <p:spPr>
          <a:xfrm>
            <a:off x="281526" y="993728"/>
            <a:ext cx="11680722" cy="707886"/>
          </a:xfrm>
          <a:prstGeom prst="rect">
            <a:avLst/>
          </a:prstGeom>
          <a:noFill/>
        </p:spPr>
        <p:txBody>
          <a:bodyPr wrap="square" rtlCol="0">
            <a:spAutoFit/>
          </a:bodyPr>
          <a:lstStyle/>
          <a:p>
            <a:pPr marL="285750" indent="-285750" algn="ctr">
              <a:buFont typeface="Arial" panose="020B0604020202020204" pitchFamily="34" charset="0"/>
              <a:buChar char="•"/>
              <a:defRPr/>
            </a:pPr>
            <a:r>
              <a:rPr lang="ru-RU" sz="2000" dirty="0">
                <a:solidFill>
                  <a:prstClr val="black"/>
                </a:solidFill>
                <a:latin typeface="Arial Narrow" panose="020B0606020202030204" pitchFamily="34" charset="0"/>
              </a:rPr>
              <a:t>До 87% пациентов с </a:t>
            </a:r>
            <a:r>
              <a:rPr lang="ru-RU" sz="2000" dirty="0" smtClean="0">
                <a:solidFill>
                  <a:prstClr val="black"/>
                </a:solidFill>
                <a:latin typeface="Arial Narrow" panose="020B0606020202030204" pitchFamily="34" charset="0"/>
              </a:rPr>
              <a:t>СРК  </a:t>
            </a:r>
            <a:r>
              <a:rPr lang="ru-RU" sz="2000" dirty="0">
                <a:solidFill>
                  <a:prstClr val="black"/>
                </a:solidFill>
                <a:latin typeface="Arial Narrow" panose="020B0606020202030204" pitchFamily="34" charset="0"/>
              </a:rPr>
              <a:t>отмечают симптомы </a:t>
            </a:r>
            <a:r>
              <a:rPr lang="ru-RU" sz="2000" dirty="0" smtClean="0">
                <a:solidFill>
                  <a:prstClr val="black"/>
                </a:solidFill>
                <a:latin typeface="Arial Narrow" panose="020B0606020202030204" pitchFamily="34" charset="0"/>
              </a:rPr>
              <a:t>ФД </a:t>
            </a:r>
            <a:r>
              <a:rPr lang="ru-RU" sz="2000" dirty="0">
                <a:solidFill>
                  <a:prstClr val="black"/>
                </a:solidFill>
                <a:latin typeface="Arial Narrow" panose="020B0606020202030204" pitchFamily="34" charset="0"/>
              </a:rPr>
              <a:t>или хронического гастрита</a:t>
            </a:r>
            <a:endParaRPr lang="ru-RU" sz="2000" baseline="30000" dirty="0">
              <a:solidFill>
                <a:prstClr val="black"/>
              </a:solidFill>
              <a:latin typeface="Arial Narrow" panose="020B0606020202030204" pitchFamily="34" charset="0"/>
            </a:endParaRPr>
          </a:p>
          <a:p>
            <a:pPr marL="285750" indent="-285750" algn="ctr">
              <a:buFont typeface="Arial" panose="020B0604020202020204" pitchFamily="34" charset="0"/>
              <a:buChar char="•"/>
              <a:defRPr/>
            </a:pPr>
            <a:r>
              <a:rPr lang="ru-RU" sz="2000" dirty="0">
                <a:solidFill>
                  <a:prstClr val="black"/>
                </a:solidFill>
                <a:latin typeface="Arial Narrow" panose="020B0606020202030204" pitchFamily="34" charset="0"/>
              </a:rPr>
              <a:t>70%  больных хроническим гастритом или </a:t>
            </a:r>
            <a:r>
              <a:rPr lang="ru-RU" sz="2000" dirty="0" smtClean="0">
                <a:solidFill>
                  <a:prstClr val="black"/>
                </a:solidFill>
                <a:latin typeface="Arial Narrow" panose="020B0606020202030204" pitchFamily="34" charset="0"/>
              </a:rPr>
              <a:t>ФД отмечают </a:t>
            </a:r>
            <a:r>
              <a:rPr lang="ru-RU" sz="2000" dirty="0">
                <a:solidFill>
                  <a:prstClr val="black"/>
                </a:solidFill>
                <a:latin typeface="Arial Narrow" panose="020B0606020202030204" pitchFamily="34" charset="0"/>
              </a:rPr>
              <a:t>наличие симптомов </a:t>
            </a:r>
            <a:r>
              <a:rPr lang="ru-RU" sz="2000" dirty="0" smtClean="0">
                <a:solidFill>
                  <a:prstClr val="black"/>
                </a:solidFill>
                <a:latin typeface="Arial Narrow" panose="020B0606020202030204" pitchFamily="34" charset="0"/>
              </a:rPr>
              <a:t>СРК</a:t>
            </a:r>
            <a:endParaRPr lang="ru-RU" sz="2000" baseline="30000" dirty="0">
              <a:solidFill>
                <a:prstClr val="black"/>
              </a:solidFill>
              <a:latin typeface="Arial Narrow" panose="020B0606020202030204" pitchFamily="34" charset="0"/>
            </a:endParaRPr>
          </a:p>
        </p:txBody>
      </p:sp>
      <p:sp>
        <p:nvSpPr>
          <p:cNvPr id="3" name="Прямоугольник 2"/>
          <p:cNvSpPr/>
          <p:nvPr/>
        </p:nvSpPr>
        <p:spPr>
          <a:xfrm>
            <a:off x="1785861" y="6340415"/>
            <a:ext cx="10176387" cy="430887"/>
          </a:xfrm>
          <a:prstGeom prst="rect">
            <a:avLst/>
          </a:prstGeom>
        </p:spPr>
        <p:txBody>
          <a:bodyPr wrap="square">
            <a:spAutoFit/>
          </a:bodyPr>
          <a:lstStyle/>
          <a:p>
            <a:pPr marL="342900" indent="-342900" defTabSz="457200">
              <a:tabLst>
                <a:tab pos="457200" algn="l"/>
              </a:tabLst>
            </a:pPr>
            <a:r>
              <a:rPr lang="en-US" sz="1100" dirty="0" err="1">
                <a:solidFill>
                  <a:prstClr val="black"/>
                </a:solidFill>
                <a:latin typeface="Arial Narrow" panose="020B0606020202030204" pitchFamily="34" charset="0"/>
                <a:ea typeface="Times New Roman" panose="02020603050405020304" pitchFamily="18" charset="0"/>
                <a:cs typeface="Times New Roman" panose="02020603050405020304" pitchFamily="18" charset="0"/>
              </a:rPr>
              <a:t>Shadi</a:t>
            </a:r>
            <a:r>
              <a:rPr lang="en-US" sz="1100" dirty="0">
                <a:solidFill>
                  <a:prstClr val="black"/>
                </a:solidFill>
                <a:latin typeface="Arial Narrow" panose="020B0606020202030204" pitchFamily="34" charset="0"/>
                <a:ea typeface="Times New Roman" panose="02020603050405020304" pitchFamily="18" charset="0"/>
                <a:cs typeface="Times New Roman" panose="02020603050405020304" pitchFamily="18" charset="0"/>
              </a:rPr>
              <a:t> S. </a:t>
            </a:r>
            <a:r>
              <a:rPr lang="en-US" sz="1100" dirty="0" err="1">
                <a:solidFill>
                  <a:prstClr val="black"/>
                </a:solidFill>
                <a:latin typeface="Arial Narrow" panose="020B0606020202030204" pitchFamily="34" charset="0"/>
                <a:ea typeface="Times New Roman" panose="02020603050405020304" pitchFamily="18" charset="0"/>
                <a:cs typeface="Times New Roman" panose="02020603050405020304" pitchFamily="18" charset="0"/>
              </a:rPr>
              <a:t>Yarandi</a:t>
            </a:r>
            <a:r>
              <a:rPr lang="en-US" sz="1100" dirty="0">
                <a:solidFill>
                  <a:prstClr val="black"/>
                </a:solidFill>
                <a:latin typeface="Arial Narrow" panose="020B0606020202030204" pitchFamily="34" charset="0"/>
                <a:ea typeface="Times New Roman" panose="02020603050405020304" pitchFamily="18" charset="0"/>
                <a:cs typeface="Times New Roman" panose="02020603050405020304" pitchFamily="18" charset="0"/>
              </a:rPr>
              <a:t> and Jennifer Christie «Functional Dyspepsia in Review: Pathophysiology and Challenges in the Diagnosis and Management due to Coexisting Gastroesophageal Reflux Disease and Irritable Bowel Syndrome» Gastroenterology Research and Practice Volume 2013, Article ID 351086, 8 pages</a:t>
            </a:r>
            <a:endParaRPr lang="ru-RU" sz="1600" dirty="0">
              <a:solidFill>
                <a:prstClr val="black"/>
              </a:solidFill>
              <a:latin typeface="Arial Narrow" panose="020B0606020202030204" pitchFamily="34" charset="0"/>
              <a:ea typeface="Times New Roman" panose="02020603050405020304" pitchFamily="18" charset="0"/>
            </a:endParaRPr>
          </a:p>
        </p:txBody>
      </p:sp>
      <p:sp>
        <p:nvSpPr>
          <p:cNvPr id="7" name="Овал 6">
            <a:extLst>
              <a:ext uri="{FF2B5EF4-FFF2-40B4-BE49-F238E27FC236}">
                <a16:creationId xmlns:a16="http://schemas.microsoft.com/office/drawing/2014/main" id="{1A797889-3AFA-4C1F-A9B6-6175B7ADA85A}"/>
              </a:ext>
            </a:extLst>
          </p:cNvPr>
          <p:cNvSpPr/>
          <p:nvPr/>
        </p:nvSpPr>
        <p:spPr>
          <a:xfrm>
            <a:off x="4864000" y="2450681"/>
            <a:ext cx="6484185" cy="3997102"/>
          </a:xfrm>
          <a:prstGeom prst="ellipse">
            <a:avLst/>
          </a:prstGeom>
          <a:solidFill>
            <a:schemeClr val="tx2">
              <a:lumMod val="20000"/>
              <a:lumOff val="80000"/>
              <a:alpha val="32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ru-RU" sz="2400">
              <a:solidFill>
                <a:prstClr val="white"/>
              </a:solidFill>
              <a:latin typeface="Arial Narrow" panose="020B0606020202030204" pitchFamily="34" charset="0"/>
            </a:endParaRPr>
          </a:p>
        </p:txBody>
      </p:sp>
    </p:spTree>
    <p:extLst>
      <p:ext uri="{BB962C8B-B14F-4D97-AF65-F5344CB8AC3E}">
        <p14:creationId xmlns:p14="http://schemas.microsoft.com/office/powerpoint/2010/main" val="6400981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426810" y="1496613"/>
            <a:ext cx="11611897" cy="5847755"/>
          </a:xfrm>
          <a:prstGeom prst="rect">
            <a:avLst/>
          </a:prstGeom>
        </p:spPr>
        <p:txBody>
          <a:bodyPr wrap="square">
            <a:spAutoFit/>
          </a:bodyPr>
          <a:lstStyle/>
          <a:p>
            <a:pPr algn="ctr" defTabSz="457200"/>
            <a:r>
              <a:rPr lang="ru-RU" dirty="0">
                <a:solidFill>
                  <a:prstClr val="black"/>
                </a:solidFill>
                <a:cs typeface="Arial" panose="020B0604020202020204" pitchFamily="34" charset="0"/>
              </a:rPr>
              <a:t> </a:t>
            </a:r>
            <a:endParaRPr lang="ru-RU" sz="3200" dirty="0">
              <a:solidFill>
                <a:srgbClr val="C00000"/>
              </a:solidFill>
              <a:cs typeface="Arial" panose="020B0604020202020204" pitchFamily="34" charset="0"/>
            </a:endParaRPr>
          </a:p>
          <a:p>
            <a:pPr marL="285750" indent="-285750" defTabSz="457200">
              <a:buFont typeface="Wingdings" pitchFamily="2" charset="2"/>
              <a:buChar char="§"/>
            </a:pPr>
            <a:r>
              <a:rPr lang="ru-RU" sz="2400" i="1" dirty="0">
                <a:solidFill>
                  <a:srgbClr val="C00000"/>
                </a:solidFill>
                <a:latin typeface="Arial Narrow" panose="020B0606020202030204" pitchFamily="34" charset="0"/>
                <a:cs typeface="Arial" panose="020B0604020202020204" pitchFamily="34" charset="0"/>
              </a:rPr>
              <a:t>измененная </a:t>
            </a:r>
            <a:r>
              <a:rPr lang="ru-RU" sz="2400" i="1" dirty="0" smtClean="0">
                <a:solidFill>
                  <a:srgbClr val="C00000"/>
                </a:solidFill>
                <a:latin typeface="Arial Narrow" panose="020B0606020202030204" pitchFamily="34" charset="0"/>
                <a:cs typeface="Arial" panose="020B0604020202020204" pitchFamily="34" charset="0"/>
              </a:rPr>
              <a:t>проницаемость эпителия кишечника и </a:t>
            </a:r>
          </a:p>
          <a:p>
            <a:pPr defTabSz="457200"/>
            <a:r>
              <a:rPr lang="ru-RU" sz="2400" i="1" dirty="0">
                <a:solidFill>
                  <a:srgbClr val="C00000"/>
                </a:solidFill>
                <a:latin typeface="Arial Narrow" panose="020B0606020202030204" pitchFamily="34" charset="0"/>
                <a:cs typeface="Arial" panose="020B0604020202020204" pitchFamily="34" charset="0"/>
              </a:rPr>
              <a:t> </a:t>
            </a:r>
            <a:r>
              <a:rPr lang="ru-RU" sz="2400" i="1" dirty="0" smtClean="0">
                <a:solidFill>
                  <a:srgbClr val="C00000"/>
                </a:solidFill>
                <a:latin typeface="Arial Narrow" panose="020B0606020202030204" pitchFamily="34" charset="0"/>
                <a:cs typeface="Arial" panose="020B0604020202020204" pitchFamily="34" charset="0"/>
              </a:rPr>
              <a:t>   нарушение </a:t>
            </a:r>
            <a:r>
              <a:rPr lang="ru-RU" sz="2400" i="1" dirty="0">
                <a:solidFill>
                  <a:srgbClr val="C00000"/>
                </a:solidFill>
                <a:latin typeface="Arial Narrow" panose="020B0606020202030204" pitchFamily="34" charset="0"/>
                <a:cs typeface="Arial" panose="020B0604020202020204" pitchFamily="34" charset="0"/>
              </a:rPr>
              <a:t>межклеточных  плотных контактов</a:t>
            </a:r>
          </a:p>
          <a:p>
            <a:pPr marL="285750" indent="-285750" defTabSz="457200">
              <a:buFont typeface="Wingdings" pitchFamily="2" charset="2"/>
              <a:buChar char="§"/>
            </a:pPr>
            <a:r>
              <a:rPr lang="ru-RU" sz="2400" dirty="0">
                <a:solidFill>
                  <a:srgbClr val="002060"/>
                </a:solidFill>
                <a:latin typeface="Arial Narrow" panose="020B0606020202030204" pitchFamily="34" charset="0"/>
                <a:cs typeface="Arial" panose="020B0604020202020204" pitchFamily="34" charset="0"/>
              </a:rPr>
              <a:t>изменение метаболизма солей желчи</a:t>
            </a:r>
          </a:p>
          <a:p>
            <a:pPr marL="285750" indent="-285750" defTabSz="457200">
              <a:buFont typeface="Wingdings" pitchFamily="2" charset="2"/>
              <a:buChar char="§"/>
            </a:pPr>
            <a:r>
              <a:rPr lang="ru-RU" sz="2400" dirty="0">
                <a:solidFill>
                  <a:srgbClr val="002060"/>
                </a:solidFill>
                <a:latin typeface="Arial Narrow" panose="020B0606020202030204" pitchFamily="34" charset="0"/>
                <a:cs typeface="Arial" panose="020B0604020202020204" pitchFamily="34" charset="0"/>
              </a:rPr>
              <a:t>хронические инфекции</a:t>
            </a:r>
          </a:p>
          <a:p>
            <a:pPr marL="285750" indent="-285750" defTabSz="457200">
              <a:buFont typeface="Wingdings" pitchFamily="2" charset="2"/>
              <a:buChar char="§"/>
            </a:pPr>
            <a:r>
              <a:rPr lang="ru-RU" sz="2400" dirty="0">
                <a:solidFill>
                  <a:srgbClr val="002060"/>
                </a:solidFill>
                <a:latin typeface="Arial Narrow" panose="020B0606020202030204" pitchFamily="34" charset="0"/>
                <a:cs typeface="Arial" panose="020B0604020202020204" pitchFamily="34" charset="0"/>
              </a:rPr>
              <a:t>микробиота кишечника</a:t>
            </a:r>
          </a:p>
          <a:p>
            <a:pPr marL="285750" indent="-285750" defTabSz="457200">
              <a:buFont typeface="Wingdings" pitchFamily="2" charset="2"/>
              <a:buChar char="§"/>
            </a:pPr>
            <a:r>
              <a:rPr lang="ru-RU" sz="2400" dirty="0">
                <a:solidFill>
                  <a:srgbClr val="002060"/>
                </a:solidFill>
                <a:latin typeface="Arial Narrow" panose="020B0606020202030204" pitchFamily="34" charset="0"/>
                <a:cs typeface="Arial" panose="020B0604020202020204" pitchFamily="34" charset="0"/>
              </a:rPr>
              <a:t>воспаление слизистой оболочки  низкой степени активности</a:t>
            </a:r>
          </a:p>
          <a:p>
            <a:pPr marL="285750" indent="-285750" defTabSz="457200">
              <a:buFont typeface="Wingdings" pitchFamily="2" charset="2"/>
              <a:buChar char="§"/>
            </a:pPr>
            <a:r>
              <a:rPr lang="ru-RU" sz="2400" dirty="0">
                <a:solidFill>
                  <a:srgbClr val="002060"/>
                </a:solidFill>
                <a:latin typeface="Arial Narrow" panose="020B0606020202030204" pitchFamily="34" charset="0"/>
                <a:cs typeface="Arial" panose="020B0604020202020204" pitchFamily="34" charset="0"/>
              </a:rPr>
              <a:t>аномалии в метаболизме серотонина </a:t>
            </a:r>
          </a:p>
          <a:p>
            <a:pPr marL="285750" indent="-285750" defTabSz="457200">
              <a:buFont typeface="Wingdings" pitchFamily="2" charset="2"/>
              <a:buChar char="§"/>
            </a:pPr>
            <a:r>
              <a:rPr lang="ru-RU" sz="2400" dirty="0">
                <a:solidFill>
                  <a:srgbClr val="002060"/>
                </a:solidFill>
                <a:latin typeface="Arial Narrow" panose="020B0606020202030204" pitchFamily="34" charset="0"/>
                <a:cs typeface="Arial" panose="020B0604020202020204" pitchFamily="34" charset="0"/>
              </a:rPr>
              <a:t>генетические факторы</a:t>
            </a:r>
          </a:p>
          <a:p>
            <a:pPr marL="285750" indent="-285750" defTabSz="457200">
              <a:buFont typeface="Wingdings" pitchFamily="2" charset="2"/>
              <a:buChar char="§"/>
            </a:pPr>
            <a:r>
              <a:rPr lang="ru-RU" sz="2400" dirty="0">
                <a:solidFill>
                  <a:srgbClr val="002060"/>
                </a:solidFill>
                <a:latin typeface="Arial Narrow" panose="020B0606020202030204" pitchFamily="34" charset="0"/>
                <a:cs typeface="Arial" panose="020B0604020202020204" pitchFamily="34" charset="0"/>
              </a:rPr>
              <a:t>системное минимальное воспаление</a:t>
            </a:r>
          </a:p>
          <a:p>
            <a:pPr marL="285750" indent="-285750" defTabSz="457200">
              <a:buFont typeface="Wingdings" pitchFamily="2" charset="2"/>
              <a:buChar char="§"/>
            </a:pPr>
            <a:r>
              <a:rPr lang="ru-RU" sz="2400" dirty="0">
                <a:solidFill>
                  <a:srgbClr val="002060"/>
                </a:solidFill>
                <a:latin typeface="Arial Narrow" panose="020B0606020202030204" pitchFamily="34" charset="0"/>
                <a:cs typeface="Arial" panose="020B0604020202020204" pitchFamily="34" charset="0"/>
              </a:rPr>
              <a:t>дисфункция оси « кишечник-мозг»</a:t>
            </a:r>
          </a:p>
          <a:p>
            <a:pPr marL="285750" indent="-285750" defTabSz="457200">
              <a:buFont typeface="Wingdings" pitchFamily="2" charset="2"/>
              <a:buChar char="§"/>
            </a:pPr>
            <a:endParaRPr lang="ru-RU" sz="2800" dirty="0">
              <a:solidFill>
                <a:srgbClr val="002060"/>
              </a:solidFill>
              <a:cs typeface="Arial" panose="020B0604020202020204" pitchFamily="34" charset="0"/>
            </a:endParaRPr>
          </a:p>
          <a:p>
            <a:pPr defTabSz="457200"/>
            <a:endParaRPr lang="ru-RU" sz="2800" dirty="0">
              <a:solidFill>
                <a:srgbClr val="002060"/>
              </a:solidFill>
              <a:cs typeface="Arial" panose="020B0604020202020204" pitchFamily="34" charset="0"/>
            </a:endParaRPr>
          </a:p>
          <a:p>
            <a:pPr defTabSz="457200"/>
            <a:endParaRPr lang="ru-RU" dirty="0">
              <a:solidFill>
                <a:prstClr val="black"/>
              </a:solidFill>
              <a:cs typeface="Arial" panose="020B0604020202020204" pitchFamily="34" charset="0"/>
            </a:endParaRPr>
          </a:p>
          <a:p>
            <a:pPr defTabSz="457200"/>
            <a:endParaRPr lang="ru-RU" dirty="0">
              <a:solidFill>
                <a:prstClr val="black"/>
              </a:solidFill>
              <a:cs typeface="Arial" panose="020B0604020202020204" pitchFamily="34" charset="0"/>
            </a:endParaRPr>
          </a:p>
          <a:p>
            <a:pPr defTabSz="457200"/>
            <a:endParaRPr lang="ru-RU" sz="1200" dirty="0">
              <a:solidFill>
                <a:prstClr val="black"/>
              </a:solidFill>
            </a:endParaRPr>
          </a:p>
          <a:p>
            <a:pPr defTabSz="457200"/>
            <a:endParaRPr lang="ru-RU" sz="1200" dirty="0">
              <a:solidFill>
                <a:prstClr val="black"/>
              </a:solidFill>
            </a:endParaRPr>
          </a:p>
        </p:txBody>
      </p:sp>
      <p:sp>
        <p:nvSpPr>
          <p:cNvPr id="3" name="Прямоугольник 2"/>
          <p:cNvSpPr/>
          <p:nvPr/>
        </p:nvSpPr>
        <p:spPr>
          <a:xfrm>
            <a:off x="2018597" y="6215842"/>
            <a:ext cx="9806879" cy="523220"/>
          </a:xfrm>
          <a:prstGeom prst="rect">
            <a:avLst/>
          </a:prstGeom>
        </p:spPr>
        <p:txBody>
          <a:bodyPr wrap="square">
            <a:spAutoFit/>
          </a:bodyPr>
          <a:lstStyle/>
          <a:p>
            <a:pPr algn="r" defTabSz="457200"/>
            <a:r>
              <a:rPr lang="en-US" sz="1400" i="1" dirty="0">
                <a:solidFill>
                  <a:prstClr val="black"/>
                </a:solidFill>
                <a:cs typeface="Arial" panose="020B0604020202020204" pitchFamily="34" charset="0"/>
              </a:rPr>
              <a:t>Holtmann G, Shah A, Morrison M, Pathophysiology of Functional Gastrointestinal Disorders: A Holistic Overview</a:t>
            </a:r>
            <a:r>
              <a:rPr lang="ru-RU" sz="1400" i="1" dirty="0">
                <a:solidFill>
                  <a:prstClr val="black"/>
                </a:solidFill>
                <a:cs typeface="Arial" panose="020B0604020202020204" pitchFamily="34" charset="0"/>
              </a:rPr>
              <a:t>.</a:t>
            </a:r>
            <a:r>
              <a:rPr lang="sv-SE" sz="1400" i="1" dirty="0">
                <a:solidFill>
                  <a:prstClr val="black"/>
                </a:solidFill>
                <a:cs typeface="Arial" panose="020B0604020202020204" pitchFamily="34" charset="0"/>
              </a:rPr>
              <a:t> Dig Dis. 2017;35 Suppl 1:5-13, Epub 2018 Feb 8.</a:t>
            </a:r>
            <a:endParaRPr lang="ru-RU" sz="1400" i="1" dirty="0">
              <a:solidFill>
                <a:prstClr val="black"/>
              </a:solidFill>
              <a:cs typeface="Arial" panose="020B0604020202020204" pitchFamily="34" charset="0"/>
            </a:endParaRPr>
          </a:p>
        </p:txBody>
      </p:sp>
      <p:sp>
        <p:nvSpPr>
          <p:cNvPr id="4" name="Заголовок 3"/>
          <p:cNvSpPr>
            <a:spLocks noGrp="1"/>
          </p:cNvSpPr>
          <p:nvPr>
            <p:ph type="title"/>
          </p:nvPr>
        </p:nvSpPr>
        <p:spPr/>
        <p:txBody>
          <a:bodyPr>
            <a:noAutofit/>
          </a:bodyPr>
          <a:lstStyle/>
          <a:p>
            <a:pPr algn="ctr"/>
            <a:r>
              <a:rPr lang="ru-RU" sz="3200" b="1" dirty="0">
                <a:solidFill>
                  <a:srgbClr val="0070C0"/>
                </a:solidFill>
                <a:latin typeface="Arial Narrow" panose="020B0606020202030204" pitchFamily="34" charset="0"/>
                <a:cs typeface="Arial" panose="020B0604020202020204" pitchFamily="34" charset="0"/>
              </a:rPr>
              <a:t>Основные  механизмы формирования </a:t>
            </a:r>
            <a:r>
              <a:rPr lang="ru-RU" sz="3200" b="1" u="sng" dirty="0">
                <a:solidFill>
                  <a:srgbClr val="0070C0"/>
                </a:solidFill>
                <a:latin typeface="Arial Narrow" panose="020B0606020202030204" pitchFamily="34" charset="0"/>
                <a:cs typeface="Arial" panose="020B0604020202020204" pitchFamily="34" charset="0"/>
              </a:rPr>
              <a:t>всех</a:t>
            </a:r>
            <a:r>
              <a:rPr lang="ru-RU" sz="3200" b="1" dirty="0">
                <a:solidFill>
                  <a:srgbClr val="0070C0"/>
                </a:solidFill>
                <a:latin typeface="Arial Narrow" panose="020B0606020202030204" pitchFamily="34" charset="0"/>
                <a:cs typeface="Arial" panose="020B0604020202020204" pitchFamily="34" charset="0"/>
              </a:rPr>
              <a:t> функциональных расстройств ЖКТ</a:t>
            </a:r>
            <a:br>
              <a:rPr lang="ru-RU" sz="3200" b="1" dirty="0">
                <a:solidFill>
                  <a:srgbClr val="0070C0"/>
                </a:solidFill>
                <a:latin typeface="Arial Narrow" panose="020B0606020202030204" pitchFamily="34" charset="0"/>
                <a:cs typeface="Arial" panose="020B0604020202020204" pitchFamily="34" charset="0"/>
              </a:rPr>
            </a:br>
            <a:endParaRPr lang="ru-RU" sz="3200" b="1" dirty="0">
              <a:solidFill>
                <a:srgbClr val="0070C0"/>
              </a:solidFill>
              <a:latin typeface="Arial Narrow" panose="020B0606020202030204" pitchFamily="34" charset="0"/>
            </a:endParaRPr>
          </a:p>
        </p:txBody>
      </p:sp>
      <p:pic>
        <p:nvPicPr>
          <p:cNvPr id="5" name="Рисунок 4"/>
          <p:cNvPicPr>
            <a:picLocks noChangeAspect="1"/>
          </p:cNvPicPr>
          <p:nvPr/>
        </p:nvPicPr>
        <p:blipFill>
          <a:blip r:embed="rId2"/>
          <a:stretch>
            <a:fillRect/>
          </a:stretch>
        </p:blipFill>
        <p:spPr>
          <a:xfrm>
            <a:off x="119305" y="1863450"/>
            <a:ext cx="4086935" cy="2847069"/>
          </a:xfrm>
          <a:prstGeom prst="rect">
            <a:avLst/>
          </a:prstGeom>
        </p:spPr>
      </p:pic>
    </p:spTree>
    <p:extLst>
      <p:ext uri="{BB962C8B-B14F-4D97-AF65-F5344CB8AC3E}">
        <p14:creationId xmlns:p14="http://schemas.microsoft.com/office/powerpoint/2010/main" val="18322214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23C15D46-BEF9-428F-BE35-7FAD171AABCA}"/>
              </a:ext>
            </a:extLst>
          </p:cNvPr>
          <p:cNvPicPr>
            <a:picLocks noChangeAspect="1"/>
          </p:cNvPicPr>
          <p:nvPr/>
        </p:nvPicPr>
        <p:blipFill rotWithShape="1">
          <a:blip r:embed="rId3" cstate="print"/>
          <a:srcRect l="81057" t="42564" r="1301" b="16729"/>
          <a:stretch/>
        </p:blipFill>
        <p:spPr>
          <a:xfrm>
            <a:off x="8938158" y="3572164"/>
            <a:ext cx="1729842" cy="2387224"/>
          </a:xfrm>
          <a:prstGeom prst="rect">
            <a:avLst/>
          </a:prstGeom>
        </p:spPr>
      </p:pic>
      <p:pic>
        <p:nvPicPr>
          <p:cNvPr id="17" name="Рисунок 16">
            <a:extLst>
              <a:ext uri="{FF2B5EF4-FFF2-40B4-BE49-F238E27FC236}">
                <a16:creationId xmlns:a16="http://schemas.microsoft.com/office/drawing/2014/main" id="{05FFD433-ACA6-4FEE-9110-6C848EF9C410}"/>
              </a:ext>
            </a:extLst>
          </p:cNvPr>
          <p:cNvPicPr>
            <a:picLocks noChangeAspect="1"/>
          </p:cNvPicPr>
          <p:nvPr/>
        </p:nvPicPr>
        <p:blipFill>
          <a:blip r:embed="rId4" cstate="print"/>
          <a:stretch>
            <a:fillRect/>
          </a:stretch>
        </p:blipFill>
        <p:spPr>
          <a:xfrm>
            <a:off x="3686613" y="1144655"/>
            <a:ext cx="4132310" cy="5410910"/>
          </a:xfrm>
          <a:prstGeom prst="rect">
            <a:avLst/>
          </a:prstGeom>
        </p:spPr>
      </p:pic>
      <p:sp>
        <p:nvSpPr>
          <p:cNvPr id="7" name="TextBox 6">
            <a:extLst>
              <a:ext uri="{FF2B5EF4-FFF2-40B4-BE49-F238E27FC236}">
                <a16:creationId xmlns:a16="http://schemas.microsoft.com/office/drawing/2014/main" id="{F4010F24-8F8F-4E97-8933-3FD5C8A9DCE3}"/>
              </a:ext>
            </a:extLst>
          </p:cNvPr>
          <p:cNvSpPr txBox="1"/>
          <p:nvPr/>
        </p:nvSpPr>
        <p:spPr>
          <a:xfrm>
            <a:off x="1061327" y="45891"/>
            <a:ext cx="9606673" cy="830997"/>
          </a:xfrm>
          <a:prstGeom prst="rect">
            <a:avLst/>
          </a:prstGeom>
          <a:noFill/>
        </p:spPr>
        <p:txBody>
          <a:bodyPr wrap="square" rtlCol="0">
            <a:spAutoFit/>
          </a:bodyPr>
          <a:lstStyle/>
          <a:p>
            <a:pPr algn="ctr" defTabSz="457200"/>
            <a:r>
              <a:rPr lang="ru-RU" sz="2400" b="1" dirty="0" smtClean="0">
                <a:solidFill>
                  <a:srgbClr val="0070C0"/>
                </a:solidFill>
                <a:latin typeface="Arial Narrow" panose="020B0606020202030204" pitchFamily="34" charset="0"/>
                <a:cs typeface="Arial" panose="020B0604020202020204" pitchFamily="34" charset="0"/>
              </a:rPr>
              <a:t>Дисбаланс факторов агрессии и защиты приводит </a:t>
            </a:r>
          </a:p>
          <a:p>
            <a:pPr algn="ctr" defTabSz="457200"/>
            <a:r>
              <a:rPr lang="ru-RU" sz="2400" b="1" dirty="0">
                <a:solidFill>
                  <a:srgbClr val="0070C0"/>
                </a:solidFill>
                <a:latin typeface="Arial Narrow" panose="020B0606020202030204" pitchFamily="34" charset="0"/>
                <a:cs typeface="Arial" panose="020B0604020202020204" pitchFamily="34" charset="0"/>
              </a:rPr>
              <a:t>к</a:t>
            </a:r>
            <a:r>
              <a:rPr lang="ru-RU" sz="2400" b="1" dirty="0" smtClean="0">
                <a:solidFill>
                  <a:srgbClr val="0070C0"/>
                </a:solidFill>
                <a:latin typeface="Arial Narrow" panose="020B0606020202030204" pitchFamily="34" charset="0"/>
                <a:cs typeface="Arial" panose="020B0604020202020204" pitchFamily="34" charset="0"/>
              </a:rPr>
              <a:t> повышенной проницаемости защитного барьера</a:t>
            </a:r>
            <a:endParaRPr lang="ru-RU" sz="2400" b="1" dirty="0">
              <a:solidFill>
                <a:srgbClr val="0070C0"/>
              </a:solidFill>
              <a:latin typeface="Arial Narrow" panose="020B0606020202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589B5EA8-E890-46DC-9257-3A1493A9209F}"/>
              </a:ext>
            </a:extLst>
          </p:cNvPr>
          <p:cNvSpPr txBox="1"/>
          <p:nvPr/>
        </p:nvSpPr>
        <p:spPr>
          <a:xfrm>
            <a:off x="90831" y="1028071"/>
            <a:ext cx="3844793" cy="5355312"/>
          </a:xfrm>
          <a:prstGeom prst="rect">
            <a:avLst/>
          </a:prstGeom>
          <a:noFill/>
        </p:spPr>
        <p:txBody>
          <a:bodyPr wrap="square" rtlCol="0">
            <a:spAutoFit/>
          </a:bodyPr>
          <a:lstStyle/>
          <a:p>
            <a:pPr defTabSz="457200"/>
            <a:r>
              <a:rPr lang="ru-RU" b="1" dirty="0">
                <a:solidFill>
                  <a:prstClr val="black"/>
                </a:solidFill>
                <a:latin typeface="Arial Narrow" panose="020B0606020202030204" pitchFamily="34" charset="0"/>
                <a:cs typeface="Arial" panose="020B0604020202020204" pitchFamily="34" charset="0"/>
              </a:rPr>
              <a:t>Преэпителиальная: </a:t>
            </a:r>
          </a:p>
          <a:p>
            <a:pPr defTabSz="457200"/>
            <a:r>
              <a:rPr lang="ru-RU" dirty="0">
                <a:solidFill>
                  <a:prstClr val="black"/>
                </a:solidFill>
                <a:latin typeface="Arial Narrow" panose="020B0606020202030204" pitchFamily="34" charset="0"/>
                <a:cs typeface="Arial" panose="020B0604020202020204" pitchFamily="34" charset="0"/>
              </a:rPr>
              <a:t>слой слизи, бикарбонатов, простагландины, кишечные метаболиты</a:t>
            </a:r>
          </a:p>
          <a:p>
            <a:pPr defTabSz="457200"/>
            <a:r>
              <a:rPr lang="ru-RU" b="1" dirty="0">
                <a:solidFill>
                  <a:prstClr val="black"/>
                </a:solidFill>
                <a:latin typeface="Arial Narrow" panose="020B0606020202030204" pitchFamily="34" charset="0"/>
                <a:cs typeface="Arial" panose="020B0604020202020204" pitchFamily="34" charset="0"/>
              </a:rPr>
              <a:t>Эпителиальная:</a:t>
            </a:r>
          </a:p>
          <a:p>
            <a:pPr marL="285750" lvl="1" indent="-285750" defTabSz="457200">
              <a:buFont typeface="Arial" panose="020B0604020202020204" pitchFamily="34" charset="0"/>
              <a:buChar char="•"/>
            </a:pPr>
            <a:r>
              <a:rPr lang="ru-RU" dirty="0">
                <a:solidFill>
                  <a:prstClr val="black"/>
                </a:solidFill>
                <a:latin typeface="Arial Narrow" panose="020B0606020202030204" pitchFamily="34" charset="0"/>
                <a:cs typeface="Arial" panose="020B0604020202020204" pitchFamily="34" charset="0"/>
              </a:rPr>
              <a:t>Апикальные клеточные мембраны и плотные межклеточные контакты, блокирующие пассаж в клетку макромолекул и препятствующие их  межклеточному проникновению </a:t>
            </a:r>
          </a:p>
          <a:p>
            <a:pPr marL="285750" lvl="1" indent="-285750" defTabSz="457200">
              <a:buFont typeface="Arial" panose="020B0604020202020204" pitchFamily="34" charset="0"/>
              <a:buChar char="•"/>
            </a:pPr>
            <a:r>
              <a:rPr lang="ru-RU" dirty="0">
                <a:solidFill>
                  <a:prstClr val="black"/>
                </a:solidFill>
                <a:latin typeface="Arial Narrow" panose="020B0606020202030204" pitchFamily="34" charset="0"/>
                <a:cs typeface="Arial" panose="020B0604020202020204" pitchFamily="34" charset="0"/>
              </a:rPr>
              <a:t>Высокая скорость регенерации эпителия</a:t>
            </a:r>
          </a:p>
          <a:p>
            <a:pPr defTabSz="457200"/>
            <a:r>
              <a:rPr lang="ru-RU" b="1" dirty="0">
                <a:solidFill>
                  <a:prstClr val="black"/>
                </a:solidFill>
                <a:latin typeface="Arial Narrow" panose="020B0606020202030204" pitchFamily="34" charset="0"/>
                <a:cs typeface="Arial" panose="020B0604020202020204" pitchFamily="34" charset="0"/>
              </a:rPr>
              <a:t>Постэпителиальная</a:t>
            </a:r>
            <a:r>
              <a:rPr lang="ru-RU" dirty="0">
                <a:solidFill>
                  <a:prstClr val="black"/>
                </a:solidFill>
                <a:latin typeface="Arial Narrow" panose="020B0606020202030204" pitchFamily="34" charset="0"/>
                <a:cs typeface="Arial" panose="020B0604020202020204" pitchFamily="34" charset="0"/>
              </a:rPr>
              <a:t>:</a:t>
            </a:r>
          </a:p>
          <a:p>
            <a:pPr marL="261938" lvl="1" defTabSz="457200"/>
            <a:r>
              <a:rPr lang="ru-RU" dirty="0">
                <a:solidFill>
                  <a:prstClr val="black"/>
                </a:solidFill>
                <a:latin typeface="Arial Narrow" panose="020B0606020202030204" pitchFamily="34" charset="0"/>
                <a:cs typeface="Arial" panose="020B0604020202020204" pitchFamily="34" charset="0"/>
              </a:rPr>
              <a:t>Нормальный кровоток, обеспечивающий фагоцитоз, гуморальные иммунные реакции и другие механизмы защиты, а также функционирование </a:t>
            </a:r>
            <a:r>
              <a:rPr lang="ru-RU" dirty="0" err="1">
                <a:solidFill>
                  <a:prstClr val="black"/>
                </a:solidFill>
                <a:latin typeface="Arial Narrow" panose="020B0606020202030204" pitchFamily="34" charset="0"/>
                <a:cs typeface="Arial" panose="020B0604020202020204" pitchFamily="34" charset="0"/>
              </a:rPr>
              <a:t>преэпителиального</a:t>
            </a:r>
            <a:r>
              <a:rPr lang="ru-RU" dirty="0">
                <a:solidFill>
                  <a:prstClr val="black"/>
                </a:solidFill>
                <a:latin typeface="Arial Narrow" panose="020B0606020202030204" pitchFamily="34" charset="0"/>
                <a:cs typeface="Arial" panose="020B0604020202020204" pitchFamily="34" charset="0"/>
              </a:rPr>
              <a:t> и эпителиального барьеров</a:t>
            </a:r>
          </a:p>
        </p:txBody>
      </p:sp>
      <p:sp>
        <p:nvSpPr>
          <p:cNvPr id="10" name="TextBox 9">
            <a:extLst>
              <a:ext uri="{FF2B5EF4-FFF2-40B4-BE49-F238E27FC236}">
                <a16:creationId xmlns:a16="http://schemas.microsoft.com/office/drawing/2014/main" id="{9F24F91B-92AD-484E-ADBD-DB8DAC2A0F51}"/>
              </a:ext>
            </a:extLst>
          </p:cNvPr>
          <p:cNvSpPr txBox="1"/>
          <p:nvPr/>
        </p:nvSpPr>
        <p:spPr>
          <a:xfrm>
            <a:off x="7330611" y="984836"/>
            <a:ext cx="4084094" cy="2308324"/>
          </a:xfrm>
          <a:prstGeom prst="rect">
            <a:avLst/>
          </a:prstGeom>
          <a:noFill/>
        </p:spPr>
        <p:txBody>
          <a:bodyPr wrap="square" rtlCol="0">
            <a:spAutoFit/>
          </a:bodyPr>
          <a:lstStyle/>
          <a:p>
            <a:pPr marL="342900" indent="-342900" defTabSz="457200">
              <a:buFont typeface="Arial" panose="020B0604020202020204" pitchFamily="34" charset="0"/>
              <a:buChar char="•"/>
            </a:pPr>
            <a:r>
              <a:rPr lang="en-US" dirty="0">
                <a:solidFill>
                  <a:prstClr val="black"/>
                </a:solidFill>
                <a:latin typeface="Arial Narrow" panose="020B0606020202030204" pitchFamily="34" charset="0"/>
                <a:cs typeface="Arial" panose="020B0604020202020204" pitchFamily="34" charset="0"/>
              </a:rPr>
              <a:t>HCL</a:t>
            </a:r>
          </a:p>
          <a:p>
            <a:pPr marL="342900" indent="-342900" defTabSz="457200">
              <a:buFont typeface="Arial" panose="020B0604020202020204" pitchFamily="34" charset="0"/>
              <a:buChar char="•"/>
            </a:pPr>
            <a:r>
              <a:rPr lang="ru-RU" dirty="0">
                <a:solidFill>
                  <a:prstClr val="black"/>
                </a:solidFill>
                <a:latin typeface="Arial Narrow" panose="020B0606020202030204" pitchFamily="34" charset="0"/>
                <a:cs typeface="Arial" panose="020B0604020202020204" pitchFamily="34" charset="0"/>
              </a:rPr>
              <a:t>Пепсины</a:t>
            </a:r>
            <a:endParaRPr lang="en-US" dirty="0">
              <a:solidFill>
                <a:prstClr val="black"/>
              </a:solidFill>
              <a:latin typeface="Arial Narrow" panose="020B0606020202030204" pitchFamily="34" charset="0"/>
              <a:cs typeface="Arial" panose="020B0604020202020204" pitchFamily="34" charset="0"/>
            </a:endParaRPr>
          </a:p>
          <a:p>
            <a:pPr marL="342900" indent="-342900" defTabSz="457200">
              <a:buFont typeface="Arial" panose="020B0604020202020204" pitchFamily="34" charset="0"/>
              <a:buChar char="•"/>
            </a:pPr>
            <a:r>
              <a:rPr lang="ru-RU" dirty="0">
                <a:solidFill>
                  <a:prstClr val="black"/>
                </a:solidFill>
                <a:latin typeface="Arial Narrow" panose="020B0606020202030204" pitchFamily="34" charset="0"/>
                <a:cs typeface="Arial" panose="020B0604020202020204" pitchFamily="34" charset="0"/>
              </a:rPr>
              <a:t>Микроорганизмы(бактерии, вирусы)</a:t>
            </a:r>
          </a:p>
          <a:p>
            <a:pPr marL="342900" indent="-342900" defTabSz="457200">
              <a:buFont typeface="Arial" panose="020B0604020202020204" pitchFamily="34" charset="0"/>
              <a:buChar char="•"/>
            </a:pPr>
            <a:r>
              <a:rPr lang="en-US" i="1" dirty="0">
                <a:solidFill>
                  <a:prstClr val="black"/>
                </a:solidFill>
                <a:latin typeface="Arial Narrow" panose="020B0606020202030204" pitchFamily="34" charset="0"/>
                <a:cs typeface="Arial" panose="020B0604020202020204" pitchFamily="34" charset="0"/>
              </a:rPr>
              <a:t>H. pylori</a:t>
            </a:r>
            <a:endParaRPr lang="ru-RU" i="1" dirty="0">
              <a:solidFill>
                <a:prstClr val="black"/>
              </a:solidFill>
              <a:latin typeface="Arial Narrow" panose="020B0606020202030204" pitchFamily="34" charset="0"/>
              <a:cs typeface="Arial" panose="020B0604020202020204" pitchFamily="34" charset="0"/>
            </a:endParaRPr>
          </a:p>
          <a:p>
            <a:pPr marL="342900" indent="-342900" defTabSz="457200">
              <a:buFont typeface="Arial" panose="020B0604020202020204" pitchFamily="34" charset="0"/>
              <a:buChar char="•"/>
            </a:pPr>
            <a:r>
              <a:rPr lang="ru-RU" dirty="0">
                <a:solidFill>
                  <a:prstClr val="black"/>
                </a:solidFill>
                <a:latin typeface="Arial Narrow" panose="020B0606020202030204" pitchFamily="34" charset="0"/>
                <a:cs typeface="Arial" panose="020B0604020202020204" pitchFamily="34" charset="0"/>
              </a:rPr>
              <a:t>Лекарства</a:t>
            </a:r>
          </a:p>
          <a:p>
            <a:pPr marL="342900" indent="-342900" defTabSz="457200">
              <a:buFont typeface="Arial" panose="020B0604020202020204" pitchFamily="34" charset="0"/>
              <a:buChar char="•"/>
            </a:pPr>
            <a:r>
              <a:rPr lang="en-US" dirty="0">
                <a:solidFill>
                  <a:prstClr val="black"/>
                </a:solidFill>
                <a:latin typeface="Arial Narrow" panose="020B0606020202030204" pitchFamily="34" charset="0"/>
                <a:cs typeface="Arial" panose="020B0604020202020204" pitchFamily="34" charset="0"/>
              </a:rPr>
              <a:t>NaCl</a:t>
            </a:r>
            <a:endParaRPr lang="ru-RU" dirty="0">
              <a:solidFill>
                <a:prstClr val="black"/>
              </a:solidFill>
              <a:latin typeface="Arial Narrow" panose="020B0606020202030204" pitchFamily="34" charset="0"/>
              <a:cs typeface="Arial" panose="020B0604020202020204" pitchFamily="34" charset="0"/>
            </a:endParaRPr>
          </a:p>
          <a:p>
            <a:pPr marL="342900" indent="-342900" defTabSz="457200">
              <a:buFont typeface="Arial" panose="020B0604020202020204" pitchFamily="34" charset="0"/>
              <a:buChar char="•"/>
            </a:pPr>
            <a:r>
              <a:rPr lang="ru-RU" dirty="0">
                <a:solidFill>
                  <a:prstClr val="black"/>
                </a:solidFill>
                <a:latin typeface="Arial Narrow" panose="020B0606020202030204" pitchFamily="34" charset="0"/>
                <a:cs typeface="Arial" panose="020B0604020202020204" pitchFamily="34" charset="0"/>
              </a:rPr>
              <a:t>Эндогенные и экзогенные токсины и цитокины</a:t>
            </a:r>
          </a:p>
        </p:txBody>
      </p:sp>
      <p:sp>
        <p:nvSpPr>
          <p:cNvPr id="18" name="Прямоугольник 17">
            <a:extLst>
              <a:ext uri="{FF2B5EF4-FFF2-40B4-BE49-F238E27FC236}">
                <a16:creationId xmlns:a16="http://schemas.microsoft.com/office/drawing/2014/main" id="{281D9F57-BD4F-418C-8EA7-F2319A7FF250}"/>
              </a:ext>
            </a:extLst>
          </p:cNvPr>
          <p:cNvSpPr/>
          <p:nvPr/>
        </p:nvSpPr>
        <p:spPr>
          <a:xfrm>
            <a:off x="5388745" y="3002388"/>
            <a:ext cx="1312927" cy="276999"/>
          </a:xfrm>
          <a:prstGeom prst="rect">
            <a:avLst/>
          </a:prstGeom>
        </p:spPr>
        <p:txBody>
          <a:bodyPr wrap="square">
            <a:spAutoFit/>
          </a:bodyPr>
          <a:lstStyle/>
          <a:p>
            <a:pPr defTabSz="457200"/>
            <a:r>
              <a:rPr lang="ru-RU" sz="1200" dirty="0">
                <a:solidFill>
                  <a:prstClr val="black"/>
                </a:solidFill>
                <a:latin typeface="Calibri" panose="020F0502020204030204" pitchFamily="34" charset="0"/>
              </a:rPr>
              <a:t>Весы Шея, 1959</a:t>
            </a:r>
          </a:p>
        </p:txBody>
      </p:sp>
      <p:sp>
        <p:nvSpPr>
          <p:cNvPr id="2" name="Стрелка: вправо 1">
            <a:extLst>
              <a:ext uri="{FF2B5EF4-FFF2-40B4-BE49-F238E27FC236}">
                <a16:creationId xmlns:a16="http://schemas.microsoft.com/office/drawing/2014/main" id="{381F44FF-D112-4AD2-8D21-D36267963D23}"/>
              </a:ext>
            </a:extLst>
          </p:cNvPr>
          <p:cNvSpPr/>
          <p:nvPr/>
        </p:nvSpPr>
        <p:spPr>
          <a:xfrm>
            <a:off x="7021155" y="3705727"/>
            <a:ext cx="2871830" cy="1226925"/>
          </a:xfrm>
          <a:prstGeom prst="rightArrow">
            <a:avLst>
              <a:gd name="adj1" fmla="val 68487"/>
              <a:gd name="adj2" fmla="val 50000"/>
            </a:avLst>
          </a:prstGeom>
          <a:solidFill>
            <a:schemeClr val="accent3">
              <a:alpha val="39000"/>
            </a:schemeClr>
          </a:solidFill>
          <a:ln w="38100">
            <a:solidFill>
              <a:srgbClr val="409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ru-RU" sz="1200" b="1" dirty="0">
                <a:solidFill>
                  <a:prstClr val="black"/>
                </a:solidFill>
                <a:latin typeface="Calibri" panose="020F0502020204030204" pitchFamily="34" charset="0"/>
                <a:cs typeface="Arial" panose="020B0604020202020204" pitchFamily="34" charset="0"/>
              </a:rPr>
              <a:t>Бактерии и другие факторы агрессии</a:t>
            </a:r>
          </a:p>
          <a:p>
            <a:pPr algn="ctr" defTabSz="457200"/>
            <a:r>
              <a:rPr lang="ru-RU" sz="1200" dirty="0">
                <a:solidFill>
                  <a:prstClr val="black"/>
                </a:solidFill>
                <a:latin typeface="Calibri" panose="020F0502020204030204" pitchFamily="34" charset="0"/>
                <a:cs typeface="Arial" panose="020B0604020202020204" pitchFamily="34" charset="0"/>
              </a:rPr>
              <a:t>проникают через </a:t>
            </a:r>
            <a:r>
              <a:rPr lang="ru-RU" sz="1200" b="1" dirty="0">
                <a:solidFill>
                  <a:prstClr val="black"/>
                </a:solidFill>
                <a:latin typeface="Calibri" panose="020F0502020204030204" pitchFamily="34" charset="0"/>
                <a:cs typeface="Arial" panose="020B0604020202020204" pitchFamily="34" charset="0"/>
              </a:rPr>
              <a:t>нарушенный защитный барьер</a:t>
            </a:r>
          </a:p>
        </p:txBody>
      </p:sp>
      <p:sp>
        <p:nvSpPr>
          <p:cNvPr id="3" name="TextBox 2"/>
          <p:cNvSpPr txBox="1"/>
          <p:nvPr/>
        </p:nvSpPr>
        <p:spPr>
          <a:xfrm>
            <a:off x="7964624" y="6458171"/>
            <a:ext cx="2139732" cy="276999"/>
          </a:xfrm>
          <a:prstGeom prst="rect">
            <a:avLst/>
          </a:prstGeom>
          <a:noFill/>
        </p:spPr>
        <p:txBody>
          <a:bodyPr wrap="square" rtlCol="0">
            <a:spAutoFit/>
          </a:bodyPr>
          <a:lstStyle/>
          <a:p>
            <a:pPr defTabSz="457200"/>
            <a:r>
              <a:rPr lang="ru-RU" sz="1200" dirty="0">
                <a:solidFill>
                  <a:prstClr val="black"/>
                </a:solidFill>
                <a:latin typeface="Calibri" panose="020F0502020204030204" pitchFamily="34" charset="0"/>
              </a:rPr>
              <a:t>Яковенко Э.П. и соавт.,2015</a:t>
            </a:r>
          </a:p>
        </p:txBody>
      </p:sp>
    </p:spTree>
    <p:extLst>
      <p:ext uri="{BB962C8B-B14F-4D97-AF65-F5344CB8AC3E}">
        <p14:creationId xmlns:p14="http://schemas.microsoft.com/office/powerpoint/2010/main" val="2668190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Прямоугольник 40">
            <a:extLst>
              <a:ext uri="{FF2B5EF4-FFF2-40B4-BE49-F238E27FC236}">
                <a16:creationId xmlns:a16="http://schemas.microsoft.com/office/drawing/2014/main" id="{BB28F423-453A-4668-870A-C4DBF058965D}"/>
              </a:ext>
            </a:extLst>
          </p:cNvPr>
          <p:cNvSpPr/>
          <p:nvPr/>
        </p:nvSpPr>
        <p:spPr>
          <a:xfrm>
            <a:off x="2601474" y="1753181"/>
            <a:ext cx="7216887" cy="307777"/>
          </a:xfrm>
          <a:prstGeom prst="rect">
            <a:avLst/>
          </a:prstGeom>
        </p:spPr>
        <p:txBody>
          <a:bodyPr wrap="square">
            <a:spAutoFit/>
          </a:bodyPr>
          <a:lstStyle/>
          <a:p>
            <a:pPr algn="ctr" defTabSz="457200"/>
            <a:r>
              <a:rPr lang="ru-RU" sz="1400" b="1" spc="6" dirty="0">
                <a:solidFill>
                  <a:prstClr val="black"/>
                </a:solidFill>
                <a:latin typeface="Arial Narrow" panose="020B0606020202030204" pitchFamily="34" charset="0"/>
                <a:cs typeface="Arial"/>
              </a:rPr>
              <a:t>СТЕПЕНЬ ВЫРАЖЕННОСТИ  ВОСПАЛЕНИЯ ЗАВИСИТ ОТ ФАКТОРОВ АГРЕССИИ</a:t>
            </a:r>
            <a:endParaRPr lang="ru-RU" sz="1400" b="1" dirty="0">
              <a:solidFill>
                <a:prstClr val="black"/>
              </a:solidFill>
              <a:latin typeface="Arial Narrow" panose="020B0606020202030204" pitchFamily="34" charset="0"/>
            </a:endParaRPr>
          </a:p>
        </p:txBody>
      </p:sp>
      <p:sp>
        <p:nvSpPr>
          <p:cNvPr id="3" name="Прямоугольник 2">
            <a:extLst>
              <a:ext uri="{FF2B5EF4-FFF2-40B4-BE49-F238E27FC236}">
                <a16:creationId xmlns:a16="http://schemas.microsoft.com/office/drawing/2014/main" id="{3811B23C-EA98-42E8-8B26-D810FFFA8234}"/>
              </a:ext>
            </a:extLst>
          </p:cNvPr>
          <p:cNvSpPr/>
          <p:nvPr/>
        </p:nvSpPr>
        <p:spPr>
          <a:xfrm>
            <a:off x="1707407" y="959767"/>
            <a:ext cx="8612721" cy="584775"/>
          </a:xfrm>
          <a:prstGeom prst="rect">
            <a:avLst/>
          </a:prstGeom>
        </p:spPr>
        <p:txBody>
          <a:bodyPr wrap="square">
            <a:spAutoFit/>
          </a:bodyPr>
          <a:lstStyle/>
          <a:p>
            <a:pPr algn="ctr" defTabSz="457200"/>
            <a:r>
              <a:rPr lang="ru-RU" sz="1600" b="1" cap="all" spc="6" dirty="0">
                <a:solidFill>
                  <a:prstClr val="black"/>
                </a:solidFill>
                <a:latin typeface="Arial Narrow" panose="020B0606020202030204" pitchFamily="34" charset="0"/>
                <a:cs typeface="Arial"/>
              </a:rPr>
              <a:t>через нарушенный защитный барьер, включая межклеточные плотные контакты Проникают бактерии и другие агрессивные факторы, вызывая воспаление</a:t>
            </a:r>
          </a:p>
        </p:txBody>
      </p:sp>
      <p:sp>
        <p:nvSpPr>
          <p:cNvPr id="36" name="TextBox 35">
            <a:extLst>
              <a:ext uri="{FF2B5EF4-FFF2-40B4-BE49-F238E27FC236}">
                <a16:creationId xmlns:a16="http://schemas.microsoft.com/office/drawing/2014/main" id="{84F2FE3C-6624-4421-B8E8-71C46BAA7D5A}"/>
              </a:ext>
            </a:extLst>
          </p:cNvPr>
          <p:cNvSpPr txBox="1"/>
          <p:nvPr/>
        </p:nvSpPr>
        <p:spPr>
          <a:xfrm>
            <a:off x="1687468" y="-28885"/>
            <a:ext cx="8766928" cy="954107"/>
          </a:xfrm>
          <a:prstGeom prst="rect">
            <a:avLst/>
          </a:prstGeom>
          <a:noFill/>
        </p:spPr>
        <p:txBody>
          <a:bodyPr wrap="square" rtlCol="0">
            <a:spAutoFit/>
          </a:bodyPr>
          <a:lstStyle/>
          <a:p>
            <a:pPr algn="ctr" defTabSz="457200"/>
            <a:r>
              <a:rPr lang="ru-RU" sz="2800" b="1" dirty="0" smtClean="0">
                <a:solidFill>
                  <a:srgbClr val="0070C0"/>
                </a:solidFill>
                <a:latin typeface="Arial Narrow" panose="020B0606020202030204" pitchFamily="34" charset="0"/>
                <a:cs typeface="Arial" panose="020B0604020202020204" pitchFamily="34" charset="0"/>
              </a:rPr>
              <a:t>Роль нарушенных межклеточных контактов в патогенезе</a:t>
            </a:r>
          </a:p>
          <a:p>
            <a:pPr algn="ctr" defTabSz="457200"/>
            <a:r>
              <a:rPr lang="ru-RU" sz="2800" b="1" dirty="0" smtClean="0">
                <a:solidFill>
                  <a:srgbClr val="0070C0"/>
                </a:solidFill>
                <a:latin typeface="Arial Narrow" panose="020B0606020202030204" pitchFamily="34" charset="0"/>
                <a:cs typeface="Arial" panose="020B0604020202020204" pitchFamily="34" charset="0"/>
              </a:rPr>
              <a:t> «функциональных» и органических заболеваний ЖКТ</a:t>
            </a:r>
            <a:endParaRPr lang="ru-RU" sz="2800" b="1" dirty="0">
              <a:solidFill>
                <a:srgbClr val="0070C0"/>
              </a:solidFill>
              <a:latin typeface="Arial Narrow" panose="020B0606020202030204" pitchFamily="34" charset="0"/>
              <a:cs typeface="Arial" panose="020B0604020202020204" pitchFamily="34" charset="0"/>
            </a:endParaRPr>
          </a:p>
        </p:txBody>
      </p:sp>
      <p:sp>
        <p:nvSpPr>
          <p:cNvPr id="38" name="Стрелка: влево 37">
            <a:extLst>
              <a:ext uri="{FF2B5EF4-FFF2-40B4-BE49-F238E27FC236}">
                <a16:creationId xmlns:a16="http://schemas.microsoft.com/office/drawing/2014/main" id="{3AD2318E-7939-42D4-9E24-F7E130BB49A3}"/>
              </a:ext>
            </a:extLst>
          </p:cNvPr>
          <p:cNvSpPr/>
          <p:nvPr/>
        </p:nvSpPr>
        <p:spPr>
          <a:xfrm rot="16200000">
            <a:off x="6054037" y="1269095"/>
            <a:ext cx="231875" cy="678802"/>
          </a:xfrm>
          <a:prstGeom prst="leftArrow">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ru-RU" dirty="0">
              <a:solidFill>
                <a:srgbClr val="EEECE1">
                  <a:lumMod val="10000"/>
                </a:srgbClr>
              </a:solidFill>
            </a:endParaRPr>
          </a:p>
        </p:txBody>
      </p:sp>
      <p:sp>
        <p:nvSpPr>
          <p:cNvPr id="2" name="Стрелка: вниз 1">
            <a:extLst>
              <a:ext uri="{FF2B5EF4-FFF2-40B4-BE49-F238E27FC236}">
                <a16:creationId xmlns:a16="http://schemas.microsoft.com/office/drawing/2014/main" id="{2D4573B5-7EB9-4021-BE5F-93EA50067D8B}"/>
              </a:ext>
            </a:extLst>
          </p:cNvPr>
          <p:cNvSpPr/>
          <p:nvPr/>
        </p:nvSpPr>
        <p:spPr>
          <a:xfrm>
            <a:off x="2396186" y="2041451"/>
            <a:ext cx="2847975" cy="502158"/>
          </a:xfrm>
          <a:prstGeom prst="downArrow">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r>
              <a:rPr lang="ru-RU" sz="1600" dirty="0">
                <a:solidFill>
                  <a:srgbClr val="EEECE1">
                    <a:lumMod val="10000"/>
                  </a:srgbClr>
                </a:solidFill>
                <a:latin typeface="Arial Narrow" panose="020B0606020202030204" pitchFamily="34" charset="0"/>
                <a:cs typeface="Arial" panose="020B0604020202020204" pitchFamily="34" charset="0"/>
              </a:rPr>
              <a:t>НИЗКАЯ</a:t>
            </a:r>
            <a:endParaRPr lang="ru-RU" sz="2000" dirty="0">
              <a:solidFill>
                <a:srgbClr val="EEECE1">
                  <a:lumMod val="10000"/>
                </a:srgbClr>
              </a:solidFill>
              <a:latin typeface="Arial Narrow" panose="020B0606020202030204" pitchFamily="34" charset="0"/>
              <a:cs typeface="Arial" panose="020B0604020202020204" pitchFamily="34" charset="0"/>
            </a:endParaRPr>
          </a:p>
        </p:txBody>
      </p:sp>
      <p:sp>
        <p:nvSpPr>
          <p:cNvPr id="58" name="Стрелка: вниз 57">
            <a:extLst>
              <a:ext uri="{FF2B5EF4-FFF2-40B4-BE49-F238E27FC236}">
                <a16:creationId xmlns:a16="http://schemas.microsoft.com/office/drawing/2014/main" id="{84E99C61-82E7-47E1-9AB1-E3F093325F27}"/>
              </a:ext>
            </a:extLst>
          </p:cNvPr>
          <p:cNvSpPr/>
          <p:nvPr/>
        </p:nvSpPr>
        <p:spPr>
          <a:xfrm>
            <a:off x="7131949" y="2013579"/>
            <a:ext cx="2847975" cy="502158"/>
          </a:xfrm>
          <a:prstGeom prst="downArrow">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r>
              <a:rPr lang="ru-RU" sz="1600" dirty="0">
                <a:solidFill>
                  <a:srgbClr val="EEECE1">
                    <a:lumMod val="10000"/>
                  </a:srgbClr>
                </a:solidFill>
                <a:latin typeface="Arial Narrow" panose="020B0606020202030204" pitchFamily="34" charset="0"/>
                <a:cs typeface="Arial" panose="020B0604020202020204" pitchFamily="34" charset="0"/>
              </a:rPr>
              <a:t>ВЫСОКАЯ</a:t>
            </a:r>
            <a:endParaRPr lang="ru-RU" sz="2000" dirty="0">
              <a:solidFill>
                <a:srgbClr val="EEECE1">
                  <a:lumMod val="10000"/>
                </a:srgbClr>
              </a:solidFill>
              <a:latin typeface="Arial Narrow" panose="020B0606020202030204" pitchFamily="34" charset="0"/>
              <a:cs typeface="Arial" panose="020B0604020202020204" pitchFamily="34" charset="0"/>
            </a:endParaRPr>
          </a:p>
        </p:txBody>
      </p:sp>
      <p:sp>
        <p:nvSpPr>
          <p:cNvPr id="60" name="object 17">
            <a:extLst>
              <a:ext uri="{FF2B5EF4-FFF2-40B4-BE49-F238E27FC236}">
                <a16:creationId xmlns:a16="http://schemas.microsoft.com/office/drawing/2014/main" id="{612D463B-DA92-435E-8B14-4523E902CA18}"/>
              </a:ext>
            </a:extLst>
          </p:cNvPr>
          <p:cNvSpPr txBox="1"/>
          <p:nvPr/>
        </p:nvSpPr>
        <p:spPr>
          <a:xfrm>
            <a:off x="2089355" y="2707503"/>
            <a:ext cx="3641188" cy="942663"/>
          </a:xfrm>
          <a:prstGeom prst="rect">
            <a:avLst/>
          </a:prstGeom>
        </p:spPr>
        <p:txBody>
          <a:bodyPr vert="horz" wrap="square" lIns="0" tIns="11526" rIns="0" bIns="0" rtlCol="0">
            <a:spAutoFit/>
          </a:bodyPr>
          <a:lstStyle/>
          <a:p>
            <a:pPr marL="11526" marR="4610" algn="ctr" defTabSz="342900">
              <a:spcBef>
                <a:spcPts val="91"/>
              </a:spcBef>
            </a:pPr>
            <a:r>
              <a:rPr lang="ru-RU" sz="1600" cap="all" dirty="0">
                <a:solidFill>
                  <a:prstClr val="black"/>
                </a:solidFill>
                <a:latin typeface="Arial Narrow" panose="020B0606020202030204" pitchFamily="34" charset="0"/>
                <a:cs typeface="Arial"/>
              </a:rPr>
              <a:t>Воспаление низкой активности</a:t>
            </a:r>
          </a:p>
          <a:p>
            <a:pPr marL="11526" marR="4610" algn="ctr" defTabSz="342900">
              <a:spcBef>
                <a:spcPts val="91"/>
              </a:spcBef>
            </a:pPr>
            <a:endParaRPr lang="ru-RU" sz="1200" dirty="0">
              <a:solidFill>
                <a:prstClr val="black"/>
              </a:solidFill>
              <a:latin typeface="Arial Narrow" panose="020B0606020202030204" pitchFamily="34" charset="0"/>
              <a:cs typeface="Arial"/>
            </a:endParaRPr>
          </a:p>
          <a:p>
            <a:pPr marL="11526" marR="4610" algn="ctr" defTabSz="342900">
              <a:spcBef>
                <a:spcPts val="91"/>
              </a:spcBef>
            </a:pPr>
            <a:r>
              <a:rPr lang="ru-RU" dirty="0">
                <a:solidFill>
                  <a:prstClr val="black"/>
                </a:solidFill>
                <a:latin typeface="Arial Narrow" panose="020B0606020202030204" pitchFamily="34" charset="0"/>
                <a:cs typeface="Arial"/>
              </a:rPr>
              <a:t>Нарушение функции органа</a:t>
            </a:r>
          </a:p>
          <a:p>
            <a:pPr marL="11526" marR="4610" algn="ctr" defTabSz="342900">
              <a:spcBef>
                <a:spcPts val="91"/>
              </a:spcBef>
            </a:pPr>
            <a:endParaRPr lang="ru-RU" sz="1200" dirty="0">
              <a:solidFill>
                <a:prstClr val="black"/>
              </a:solidFill>
              <a:latin typeface="Arial Narrow" panose="020B0606020202030204" pitchFamily="34" charset="0"/>
              <a:cs typeface="Arial"/>
            </a:endParaRPr>
          </a:p>
        </p:txBody>
      </p:sp>
      <p:sp>
        <p:nvSpPr>
          <p:cNvPr id="61" name="object 17">
            <a:extLst>
              <a:ext uri="{FF2B5EF4-FFF2-40B4-BE49-F238E27FC236}">
                <a16:creationId xmlns:a16="http://schemas.microsoft.com/office/drawing/2014/main" id="{4BC1AEE9-7C61-49EC-B12D-54259C9F5C4B}"/>
              </a:ext>
            </a:extLst>
          </p:cNvPr>
          <p:cNvSpPr txBox="1"/>
          <p:nvPr/>
        </p:nvSpPr>
        <p:spPr>
          <a:xfrm>
            <a:off x="6576231" y="2688076"/>
            <a:ext cx="3878165" cy="745173"/>
          </a:xfrm>
          <a:prstGeom prst="rect">
            <a:avLst/>
          </a:prstGeom>
        </p:spPr>
        <p:txBody>
          <a:bodyPr vert="horz" wrap="square" lIns="0" tIns="11526" rIns="0" bIns="0" rtlCol="0">
            <a:spAutoFit/>
          </a:bodyPr>
          <a:lstStyle/>
          <a:p>
            <a:pPr marL="11526" marR="4610" algn="ctr" defTabSz="342900">
              <a:spcBef>
                <a:spcPts val="91"/>
              </a:spcBef>
            </a:pPr>
            <a:r>
              <a:rPr lang="ru-RU" sz="1600" cap="all" dirty="0">
                <a:solidFill>
                  <a:prstClr val="black"/>
                </a:solidFill>
                <a:latin typeface="Arial Narrow" panose="020B0606020202030204" pitchFamily="34" charset="0"/>
                <a:cs typeface="Arial"/>
              </a:rPr>
              <a:t>Воспаление высокой  активности</a:t>
            </a:r>
          </a:p>
          <a:p>
            <a:pPr marL="11526" marR="4610" algn="ctr" defTabSz="342900">
              <a:spcBef>
                <a:spcPts val="91"/>
              </a:spcBef>
            </a:pPr>
            <a:endParaRPr lang="ru-RU" sz="1200" dirty="0">
              <a:solidFill>
                <a:prstClr val="black"/>
              </a:solidFill>
              <a:latin typeface="Arial Narrow" panose="020B0606020202030204" pitchFamily="34" charset="0"/>
              <a:cs typeface="Arial"/>
            </a:endParaRPr>
          </a:p>
          <a:p>
            <a:pPr marL="11526" marR="4610" algn="ctr" defTabSz="342900">
              <a:spcBef>
                <a:spcPts val="91"/>
              </a:spcBef>
            </a:pPr>
            <a:r>
              <a:rPr lang="ru-RU" dirty="0">
                <a:solidFill>
                  <a:prstClr val="black"/>
                </a:solidFill>
                <a:latin typeface="Arial Narrow" panose="020B0606020202030204" pitchFamily="34" charset="0"/>
                <a:cs typeface="Arial"/>
              </a:rPr>
              <a:t>Повреждения на микро- и макроуровнях</a:t>
            </a:r>
          </a:p>
        </p:txBody>
      </p:sp>
      <p:sp>
        <p:nvSpPr>
          <p:cNvPr id="5" name="Прямоугольник 4">
            <a:extLst>
              <a:ext uri="{FF2B5EF4-FFF2-40B4-BE49-F238E27FC236}">
                <a16:creationId xmlns:a16="http://schemas.microsoft.com/office/drawing/2014/main" id="{B27E75C4-FB19-46D0-A7DC-A67E5A3AFF93}"/>
              </a:ext>
            </a:extLst>
          </p:cNvPr>
          <p:cNvSpPr/>
          <p:nvPr/>
        </p:nvSpPr>
        <p:spPr>
          <a:xfrm>
            <a:off x="1351011" y="4522148"/>
            <a:ext cx="5102530" cy="2431435"/>
          </a:xfrm>
          <a:prstGeom prst="rect">
            <a:avLst/>
          </a:prstGeom>
        </p:spPr>
        <p:txBody>
          <a:bodyPr wrap="square">
            <a:spAutoFit/>
          </a:bodyPr>
          <a:lstStyle/>
          <a:p>
            <a:pPr algn="ctr" defTabSz="457200"/>
            <a:r>
              <a:rPr lang="ru-RU" sz="1400" dirty="0">
                <a:solidFill>
                  <a:prstClr val="black"/>
                </a:solidFill>
                <a:latin typeface="Arial Narrow" panose="020B0606020202030204" pitchFamily="34" charset="0"/>
                <a:cs typeface="Arial" panose="020B0604020202020204" pitchFamily="34" charset="0"/>
              </a:rPr>
              <a:t>Функциональная диспепсия</a:t>
            </a:r>
          </a:p>
          <a:p>
            <a:pPr algn="ctr" defTabSz="457200"/>
            <a:r>
              <a:rPr lang="ru-RU" sz="1200" dirty="0" err="1">
                <a:solidFill>
                  <a:prstClr val="black"/>
                </a:solidFill>
                <a:latin typeface="Arial Narrow" panose="020B0606020202030204" pitchFamily="34" charset="0"/>
                <a:cs typeface="Arial" panose="020B0604020202020204" pitchFamily="34" charset="0"/>
              </a:rPr>
              <a:t>Постпрандиальный</a:t>
            </a:r>
            <a:r>
              <a:rPr lang="ru-RU" sz="1200" dirty="0">
                <a:solidFill>
                  <a:prstClr val="black"/>
                </a:solidFill>
                <a:latin typeface="Arial Narrow" panose="020B0606020202030204" pitchFamily="34" charset="0"/>
                <a:cs typeface="Arial" panose="020B0604020202020204" pitchFamily="34" charset="0"/>
              </a:rPr>
              <a:t> дистресс-синдром</a:t>
            </a:r>
          </a:p>
          <a:p>
            <a:pPr algn="ctr" defTabSz="457200"/>
            <a:r>
              <a:rPr lang="ru-RU" sz="1200" dirty="0">
                <a:solidFill>
                  <a:prstClr val="black"/>
                </a:solidFill>
                <a:latin typeface="Arial Narrow" panose="020B0606020202030204" pitchFamily="34" charset="0"/>
                <a:cs typeface="Arial" panose="020B0604020202020204" pitchFamily="34" charset="0"/>
              </a:rPr>
              <a:t>Синдром </a:t>
            </a:r>
            <a:r>
              <a:rPr lang="ru-RU" sz="1200" dirty="0" err="1">
                <a:solidFill>
                  <a:prstClr val="black"/>
                </a:solidFill>
                <a:latin typeface="Arial Narrow" panose="020B0606020202030204" pitchFamily="34" charset="0"/>
                <a:cs typeface="Arial" panose="020B0604020202020204" pitchFamily="34" charset="0"/>
              </a:rPr>
              <a:t>эпигастральной</a:t>
            </a:r>
            <a:r>
              <a:rPr lang="ru-RU" sz="1200" dirty="0">
                <a:solidFill>
                  <a:prstClr val="black"/>
                </a:solidFill>
                <a:latin typeface="Arial Narrow" panose="020B0606020202030204" pitchFamily="34" charset="0"/>
                <a:cs typeface="Arial" panose="020B0604020202020204" pitchFamily="34" charset="0"/>
              </a:rPr>
              <a:t> боли</a:t>
            </a:r>
          </a:p>
          <a:p>
            <a:pPr algn="ctr" defTabSz="457200"/>
            <a:r>
              <a:rPr lang="ru-RU" sz="1200" dirty="0">
                <a:solidFill>
                  <a:prstClr val="black"/>
                </a:solidFill>
                <a:latin typeface="Arial Narrow" panose="020B0606020202030204" pitchFamily="34" charset="0"/>
                <a:cs typeface="Arial" panose="020B0604020202020204" pitchFamily="34" charset="0"/>
              </a:rPr>
              <a:t>ФУНКЦИОНАЛЬНЫЕ ЗАБОЛЕВАНИЯ КИШЕЧНИКА</a:t>
            </a:r>
          </a:p>
          <a:p>
            <a:pPr algn="ctr" defTabSz="457200"/>
            <a:r>
              <a:rPr lang="ru-RU" sz="1200" dirty="0">
                <a:solidFill>
                  <a:prstClr val="black"/>
                </a:solidFill>
                <a:latin typeface="Arial Narrow" panose="020B0606020202030204" pitchFamily="34" charset="0"/>
                <a:cs typeface="Arial" panose="020B0604020202020204" pitchFamily="34" charset="0"/>
              </a:rPr>
              <a:t>Функциональный запор</a:t>
            </a:r>
          </a:p>
          <a:p>
            <a:pPr algn="ctr" defTabSz="457200"/>
            <a:r>
              <a:rPr lang="ru-RU" sz="1200" dirty="0">
                <a:solidFill>
                  <a:prstClr val="black"/>
                </a:solidFill>
                <a:latin typeface="Arial Narrow" panose="020B0606020202030204" pitchFamily="34" charset="0"/>
                <a:cs typeface="Arial" panose="020B0604020202020204" pitchFamily="34" charset="0"/>
              </a:rPr>
              <a:t>Функциональная диарея</a:t>
            </a:r>
          </a:p>
          <a:p>
            <a:pPr algn="ctr" defTabSz="457200"/>
            <a:r>
              <a:rPr lang="ru-RU" sz="1200" dirty="0">
                <a:solidFill>
                  <a:prstClr val="black"/>
                </a:solidFill>
                <a:latin typeface="Arial Narrow" panose="020B0606020202030204" pitchFamily="34" charset="0"/>
                <a:cs typeface="Arial" panose="020B0604020202020204" pitchFamily="34" charset="0"/>
              </a:rPr>
              <a:t>Функциональное абдоминальное вздутие</a:t>
            </a:r>
          </a:p>
          <a:p>
            <a:pPr algn="ctr" defTabSz="457200"/>
            <a:r>
              <a:rPr lang="ru-RU" sz="1200" dirty="0">
                <a:solidFill>
                  <a:prstClr val="black"/>
                </a:solidFill>
                <a:latin typeface="Arial Narrow" panose="020B0606020202030204" pitchFamily="34" charset="0"/>
                <a:cs typeface="Arial" panose="020B0604020202020204" pitchFamily="34" charset="0"/>
              </a:rPr>
              <a:t>СИНДРОМ РАЗДРАЖЕННОГО КИШЕЧНИКА:</a:t>
            </a:r>
          </a:p>
          <a:p>
            <a:pPr algn="ctr" defTabSz="457200"/>
            <a:r>
              <a:rPr lang="ru-RU" sz="1200" dirty="0">
                <a:solidFill>
                  <a:prstClr val="black"/>
                </a:solidFill>
                <a:latin typeface="Arial Narrow" panose="020B0606020202030204" pitchFamily="34" charset="0"/>
                <a:cs typeface="Arial" panose="020B0604020202020204" pitchFamily="34" charset="0"/>
              </a:rPr>
              <a:t>СРК с диареей</a:t>
            </a:r>
          </a:p>
          <a:p>
            <a:pPr algn="ctr" defTabSz="457200"/>
            <a:r>
              <a:rPr lang="ru-RU" sz="1200" dirty="0">
                <a:solidFill>
                  <a:prstClr val="black"/>
                </a:solidFill>
                <a:latin typeface="Arial Narrow" panose="020B0606020202030204" pitchFamily="34" charset="0"/>
                <a:cs typeface="Arial" panose="020B0604020202020204" pitchFamily="34" charset="0"/>
              </a:rPr>
              <a:t>СРК с запором</a:t>
            </a:r>
          </a:p>
          <a:p>
            <a:pPr algn="ctr" defTabSz="457200"/>
            <a:r>
              <a:rPr lang="ru-RU" sz="1200" dirty="0">
                <a:solidFill>
                  <a:prstClr val="black"/>
                </a:solidFill>
                <a:latin typeface="Arial Narrow" panose="020B0606020202030204" pitchFamily="34" charset="0"/>
                <a:cs typeface="Arial" panose="020B0604020202020204" pitchFamily="34" charset="0"/>
              </a:rPr>
              <a:t>СРК смешанный вариант</a:t>
            </a:r>
          </a:p>
          <a:p>
            <a:pPr algn="ctr" defTabSz="457200"/>
            <a:r>
              <a:rPr lang="ru-RU" sz="1200" dirty="0">
                <a:solidFill>
                  <a:prstClr val="black"/>
                </a:solidFill>
                <a:latin typeface="Arial Narrow" panose="020B0606020202030204" pitchFamily="34" charset="0"/>
                <a:cs typeface="Arial" panose="020B0604020202020204" pitchFamily="34" charset="0"/>
              </a:rPr>
              <a:t>СРК </a:t>
            </a:r>
            <a:r>
              <a:rPr lang="ru-RU" sz="1200" dirty="0" err="1">
                <a:solidFill>
                  <a:prstClr val="black"/>
                </a:solidFill>
                <a:latin typeface="Arial Narrow" panose="020B0606020202030204" pitchFamily="34" charset="0"/>
                <a:cs typeface="Arial" panose="020B0604020202020204" pitchFamily="34" charset="0"/>
              </a:rPr>
              <a:t>неклассифицируемый</a:t>
            </a:r>
            <a:endParaRPr lang="ru-RU" sz="1200" dirty="0">
              <a:solidFill>
                <a:prstClr val="black"/>
              </a:solidFill>
              <a:latin typeface="Arial Narrow" panose="020B0606020202030204" pitchFamily="34" charset="0"/>
              <a:cs typeface="Arial" panose="020B0604020202020204" pitchFamily="34" charset="0"/>
            </a:endParaRPr>
          </a:p>
        </p:txBody>
      </p:sp>
      <p:grpSp>
        <p:nvGrpSpPr>
          <p:cNvPr id="4" name="Группа 9">
            <a:extLst>
              <a:ext uri="{FF2B5EF4-FFF2-40B4-BE49-F238E27FC236}">
                <a16:creationId xmlns:a16="http://schemas.microsoft.com/office/drawing/2014/main" id="{97F0214A-960F-42DB-A819-6B7A6B7DA6F5}"/>
              </a:ext>
            </a:extLst>
          </p:cNvPr>
          <p:cNvGrpSpPr/>
          <p:nvPr/>
        </p:nvGrpSpPr>
        <p:grpSpPr>
          <a:xfrm>
            <a:off x="6623986" y="4705325"/>
            <a:ext cx="4165421" cy="1382633"/>
            <a:chOff x="4605915" y="4360964"/>
            <a:chExt cx="4165421" cy="1700811"/>
          </a:xfrm>
        </p:grpSpPr>
        <p:sp>
          <p:nvSpPr>
            <p:cNvPr id="68" name="TextBox 67">
              <a:extLst>
                <a:ext uri="{FF2B5EF4-FFF2-40B4-BE49-F238E27FC236}">
                  <a16:creationId xmlns:a16="http://schemas.microsoft.com/office/drawing/2014/main" id="{33A6449C-C5E5-4437-9D8C-80D6AE7F3F4B}"/>
                </a:ext>
              </a:extLst>
            </p:cNvPr>
            <p:cNvSpPr txBox="1"/>
            <p:nvPr/>
          </p:nvSpPr>
          <p:spPr>
            <a:xfrm>
              <a:off x="4605915" y="4360964"/>
              <a:ext cx="2738123" cy="908649"/>
            </a:xfrm>
            <a:prstGeom prst="rect">
              <a:avLst/>
            </a:prstGeom>
            <a:noFill/>
          </p:spPr>
          <p:txBody>
            <a:bodyPr wrap="square" rtlCol="0">
              <a:spAutoFit/>
            </a:bodyPr>
            <a:lstStyle/>
            <a:p>
              <a:pPr defTabSz="457200"/>
              <a:r>
                <a:rPr lang="ru-RU" sz="1400" dirty="0">
                  <a:solidFill>
                    <a:prstClr val="black"/>
                  </a:solidFill>
                  <a:latin typeface="Arial Narrow" panose="020B0606020202030204" pitchFamily="34" charset="0"/>
                  <a:cs typeface="Arial" panose="020B0604020202020204" pitchFamily="34" charset="0"/>
                </a:rPr>
                <a:t>ГЭРБ</a:t>
              </a:r>
            </a:p>
            <a:p>
              <a:pPr defTabSz="457200"/>
              <a:r>
                <a:rPr lang="ru-RU" sz="1400" dirty="0">
                  <a:solidFill>
                    <a:prstClr val="black"/>
                  </a:solidFill>
                  <a:latin typeface="Arial Narrow" panose="020B0606020202030204" pitchFamily="34" charset="0"/>
                  <a:cs typeface="Arial" panose="020B0604020202020204" pitchFamily="34" charset="0"/>
                </a:rPr>
                <a:t>НЭРБ</a:t>
              </a:r>
            </a:p>
            <a:p>
              <a:pPr algn="ctr" defTabSz="457200"/>
              <a:endParaRPr lang="ru-RU" sz="1400" dirty="0">
                <a:solidFill>
                  <a:prstClr val="black"/>
                </a:solidFill>
                <a:latin typeface="Arial Narrow" panose="020B0606020202030204" pitchFamily="34" charset="0"/>
                <a:cs typeface="Arial" panose="020B0604020202020204" pitchFamily="34" charset="0"/>
              </a:endParaRPr>
            </a:p>
          </p:txBody>
        </p:sp>
        <p:sp>
          <p:nvSpPr>
            <p:cNvPr id="69" name="Прямоугольник 68">
              <a:extLst>
                <a:ext uri="{FF2B5EF4-FFF2-40B4-BE49-F238E27FC236}">
                  <a16:creationId xmlns:a16="http://schemas.microsoft.com/office/drawing/2014/main" id="{D278B304-B606-415D-AF9B-F94A9EF74C32}"/>
                </a:ext>
              </a:extLst>
            </p:cNvPr>
            <p:cNvSpPr/>
            <p:nvPr/>
          </p:nvSpPr>
          <p:spPr>
            <a:xfrm>
              <a:off x="4623933" y="4888104"/>
              <a:ext cx="2738123" cy="1173671"/>
            </a:xfrm>
            <a:prstGeom prst="rect">
              <a:avLst/>
            </a:prstGeom>
          </p:spPr>
          <p:txBody>
            <a:bodyPr wrap="square">
              <a:spAutoFit/>
            </a:bodyPr>
            <a:lstStyle/>
            <a:p>
              <a:pPr defTabSz="457200"/>
              <a:r>
                <a:rPr lang="ru-RU" sz="1400" dirty="0">
                  <a:solidFill>
                    <a:prstClr val="black"/>
                  </a:solidFill>
                  <a:latin typeface="Arial Narrow" panose="020B0606020202030204" pitchFamily="34" charset="0"/>
                  <a:cs typeface="Arial" panose="020B0604020202020204" pitchFamily="34" charset="0"/>
                </a:rPr>
                <a:t>Хронический гастрит</a:t>
              </a:r>
            </a:p>
            <a:p>
              <a:pPr defTabSz="457200"/>
              <a:r>
                <a:rPr lang="ru-RU" sz="1400" dirty="0">
                  <a:solidFill>
                    <a:prstClr val="black"/>
                  </a:solidFill>
                  <a:latin typeface="Arial Narrow" panose="020B0606020202030204" pitchFamily="34" charset="0"/>
                  <a:cs typeface="Arial" panose="020B0604020202020204" pitchFamily="34" charset="0"/>
                </a:rPr>
                <a:t>Язвенная болезнь желудка и двенадцатиперстной кишки</a:t>
              </a:r>
            </a:p>
            <a:p>
              <a:pPr defTabSz="457200"/>
              <a:r>
                <a:rPr lang="ru-RU" sz="1400" dirty="0">
                  <a:solidFill>
                    <a:prstClr val="black"/>
                  </a:solidFill>
                  <a:latin typeface="Arial Narrow" panose="020B0606020202030204" pitchFamily="34" charset="0"/>
                  <a:cs typeface="Arial" panose="020B0604020202020204" pitchFamily="34" charset="0"/>
                </a:rPr>
                <a:t>Дуоденит</a:t>
              </a:r>
            </a:p>
          </p:txBody>
        </p:sp>
        <p:sp>
          <p:nvSpPr>
            <p:cNvPr id="70" name="Прямоугольник 69">
              <a:extLst>
                <a:ext uri="{FF2B5EF4-FFF2-40B4-BE49-F238E27FC236}">
                  <a16:creationId xmlns:a16="http://schemas.microsoft.com/office/drawing/2014/main" id="{B7E010DE-BFEB-4B0E-A3B4-0B381CCE75FB}"/>
                </a:ext>
              </a:extLst>
            </p:cNvPr>
            <p:cNvSpPr/>
            <p:nvPr/>
          </p:nvSpPr>
          <p:spPr>
            <a:xfrm>
              <a:off x="6937459" y="4368567"/>
              <a:ext cx="1833877" cy="643626"/>
            </a:xfrm>
            <a:prstGeom prst="rect">
              <a:avLst/>
            </a:prstGeom>
          </p:spPr>
          <p:txBody>
            <a:bodyPr wrap="square">
              <a:spAutoFit/>
            </a:bodyPr>
            <a:lstStyle/>
            <a:p>
              <a:pPr defTabSz="457200"/>
              <a:r>
                <a:rPr lang="ru-RU" sz="1400" dirty="0">
                  <a:solidFill>
                    <a:prstClr val="black"/>
                  </a:solidFill>
                  <a:latin typeface="Arial Narrow" panose="020B0606020202030204" pitchFamily="34" charset="0"/>
                  <a:cs typeface="Arial" panose="020B0604020202020204" pitchFamily="34" charset="0"/>
                </a:rPr>
                <a:t>ВЗК, включая язвенный колит</a:t>
              </a:r>
            </a:p>
          </p:txBody>
        </p:sp>
        <p:sp>
          <p:nvSpPr>
            <p:cNvPr id="9" name="Прямоугольник 8">
              <a:extLst>
                <a:ext uri="{FF2B5EF4-FFF2-40B4-BE49-F238E27FC236}">
                  <a16:creationId xmlns:a16="http://schemas.microsoft.com/office/drawing/2014/main" id="{11100A86-EE7A-4E20-8E07-5F9EF65D15AE}"/>
                </a:ext>
              </a:extLst>
            </p:cNvPr>
            <p:cNvSpPr/>
            <p:nvPr/>
          </p:nvSpPr>
          <p:spPr>
            <a:xfrm>
              <a:off x="6998815" y="5181006"/>
              <a:ext cx="726481" cy="340743"/>
            </a:xfrm>
            <a:prstGeom prst="rect">
              <a:avLst/>
            </a:prstGeom>
          </p:spPr>
          <p:txBody>
            <a:bodyPr wrap="none">
              <a:spAutoFit/>
            </a:bodyPr>
            <a:lstStyle/>
            <a:p>
              <a:pPr defTabSz="457200"/>
              <a:r>
                <a:rPr lang="ru-RU" sz="1200" dirty="0">
                  <a:solidFill>
                    <a:prstClr val="black"/>
                  </a:solidFill>
                  <a:latin typeface="Arial Narrow" panose="020B0606020202030204" pitchFamily="34" charset="0"/>
                </a:rPr>
                <a:t> </a:t>
              </a:r>
              <a:r>
                <a:rPr lang="ru-RU" sz="1200" dirty="0">
                  <a:solidFill>
                    <a:prstClr val="black"/>
                  </a:solidFill>
                  <a:latin typeface="Arial Narrow" panose="020B0606020202030204" pitchFamily="34" charset="0"/>
                  <a:cs typeface="Arial" panose="020B0604020202020204" pitchFamily="34" charset="0"/>
                </a:rPr>
                <a:t>Опухоли</a:t>
              </a:r>
            </a:p>
          </p:txBody>
        </p:sp>
      </p:grpSp>
      <p:sp>
        <p:nvSpPr>
          <p:cNvPr id="71" name="Стрелка: вниз 70">
            <a:extLst>
              <a:ext uri="{FF2B5EF4-FFF2-40B4-BE49-F238E27FC236}">
                <a16:creationId xmlns:a16="http://schemas.microsoft.com/office/drawing/2014/main" id="{FCAB8233-0FD1-48FC-BEBD-830FCFB8FB52}"/>
              </a:ext>
            </a:extLst>
          </p:cNvPr>
          <p:cNvSpPr/>
          <p:nvPr/>
        </p:nvSpPr>
        <p:spPr>
          <a:xfrm>
            <a:off x="2102979" y="3621338"/>
            <a:ext cx="3434387" cy="859562"/>
          </a:xfrm>
          <a:prstGeom prst="downArrow">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526" marR="4610" algn="ctr" defTabSz="342900">
              <a:spcBef>
                <a:spcPts val="91"/>
              </a:spcBef>
            </a:pPr>
            <a:r>
              <a:rPr lang="ru-RU" sz="1400" cap="all" dirty="0">
                <a:solidFill>
                  <a:prstClr val="black"/>
                </a:solidFill>
                <a:latin typeface="Arial Narrow" panose="020B0606020202030204" pitchFamily="34" charset="0"/>
                <a:cs typeface="Arial"/>
              </a:rPr>
              <a:t>Функциональные </a:t>
            </a:r>
            <a:r>
              <a:rPr lang="ru-RU" sz="1400" dirty="0">
                <a:solidFill>
                  <a:prstClr val="black"/>
                </a:solidFill>
                <a:latin typeface="Arial Narrow" panose="020B0606020202030204" pitchFamily="34" charset="0"/>
                <a:cs typeface="Arial"/>
              </a:rPr>
              <a:t>ЗАБОЛЕВАНИЯ ЖКТ</a:t>
            </a:r>
          </a:p>
        </p:txBody>
      </p:sp>
      <p:sp>
        <p:nvSpPr>
          <p:cNvPr id="72" name="Стрелка: вниз 71">
            <a:extLst>
              <a:ext uri="{FF2B5EF4-FFF2-40B4-BE49-F238E27FC236}">
                <a16:creationId xmlns:a16="http://schemas.microsoft.com/office/drawing/2014/main" id="{92466FF7-46A4-4465-971B-7F41FDE58426}"/>
              </a:ext>
            </a:extLst>
          </p:cNvPr>
          <p:cNvSpPr/>
          <p:nvPr/>
        </p:nvSpPr>
        <p:spPr>
          <a:xfrm>
            <a:off x="6826832" y="3681390"/>
            <a:ext cx="3434387" cy="785546"/>
          </a:xfrm>
          <a:prstGeom prst="downArrow">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526" marR="4610" algn="ctr" defTabSz="342900">
              <a:spcBef>
                <a:spcPts val="91"/>
              </a:spcBef>
            </a:pPr>
            <a:r>
              <a:rPr lang="ru-RU" sz="1400" cap="all" dirty="0">
                <a:solidFill>
                  <a:prstClr val="black"/>
                </a:solidFill>
                <a:latin typeface="Arial Narrow" panose="020B0606020202030204" pitchFamily="34" charset="0"/>
                <a:cs typeface="Arial"/>
              </a:rPr>
              <a:t>Органические</a:t>
            </a:r>
          </a:p>
          <a:p>
            <a:pPr marL="11526" marR="4610" algn="ctr" defTabSz="342900">
              <a:spcBef>
                <a:spcPts val="91"/>
              </a:spcBef>
            </a:pPr>
            <a:r>
              <a:rPr lang="ru-RU" sz="1400" dirty="0">
                <a:solidFill>
                  <a:prstClr val="black"/>
                </a:solidFill>
                <a:latin typeface="Arial Narrow" panose="020B0606020202030204" pitchFamily="34" charset="0"/>
                <a:cs typeface="Arial"/>
              </a:rPr>
              <a:t>ЗАБОЛЕВАНИЯ ЖКТ</a:t>
            </a:r>
          </a:p>
        </p:txBody>
      </p:sp>
    </p:spTree>
    <p:extLst>
      <p:ext uri="{BB962C8B-B14F-4D97-AF65-F5344CB8AC3E}">
        <p14:creationId xmlns:p14="http://schemas.microsoft.com/office/powerpoint/2010/main" val="37827844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AA9B766C-4023-4143-90ED-609760EBD5EB}"/>
              </a:ext>
            </a:extLst>
          </p:cNvPr>
          <p:cNvSpPr/>
          <p:nvPr/>
        </p:nvSpPr>
        <p:spPr>
          <a:xfrm>
            <a:off x="125128" y="2675081"/>
            <a:ext cx="12224084" cy="2062103"/>
          </a:xfrm>
          <a:prstGeom prst="rect">
            <a:avLst/>
          </a:prstGeom>
        </p:spPr>
        <p:txBody>
          <a:bodyPr wrap="square">
            <a:spAutoFit/>
          </a:bodyPr>
          <a:lstStyle/>
          <a:p>
            <a:pPr algn="ctr" defTabSz="685800">
              <a:defRPr/>
            </a:pPr>
            <a:r>
              <a:rPr lang="ru-RU" sz="2800" dirty="0">
                <a:latin typeface="Arial Narrow" panose="020B0606020202030204" pitchFamily="34" charset="0"/>
              </a:rPr>
              <a:t>Хронический и </a:t>
            </a:r>
            <a:r>
              <a:rPr lang="ru-RU" sz="2800" dirty="0" err="1">
                <a:latin typeface="Arial Narrow" panose="020B0606020202030204" pitchFamily="34" charset="0"/>
              </a:rPr>
              <a:t>персистирующий</a:t>
            </a:r>
            <a:r>
              <a:rPr lang="ru-RU" sz="2800" dirty="0">
                <a:latin typeface="Arial Narrow" panose="020B0606020202030204" pitchFamily="34" charset="0"/>
              </a:rPr>
              <a:t> </a:t>
            </a:r>
            <a:r>
              <a:rPr lang="en-US" sz="2800" dirty="0">
                <a:latin typeface="Arial Narrow" panose="020B0606020202030204" pitchFamily="34" charset="0"/>
              </a:rPr>
              <a:t>Hp</a:t>
            </a:r>
            <a:r>
              <a:rPr lang="ru-RU" sz="2800" dirty="0">
                <a:latin typeface="Arial Narrow" panose="020B0606020202030204" pitchFamily="34" charset="0"/>
              </a:rPr>
              <a:t>-ассоциированный </a:t>
            </a:r>
            <a:r>
              <a:rPr lang="ru-RU" sz="2800" dirty="0" smtClean="0">
                <a:latin typeface="Arial Narrow" panose="020B0606020202030204" pitchFamily="34" charset="0"/>
              </a:rPr>
              <a:t>гастрит</a:t>
            </a:r>
          </a:p>
          <a:p>
            <a:pPr defTabSz="685800">
              <a:defRPr/>
            </a:pPr>
            <a:endParaRPr lang="ru-RU" sz="2800" dirty="0">
              <a:latin typeface="Arial Narrow" panose="020B0606020202030204" pitchFamily="34" charset="0"/>
            </a:endParaRPr>
          </a:p>
          <a:p>
            <a:pPr marL="514350" indent="-514350" defTabSz="685800">
              <a:buFont typeface="Arial" panose="020B0604020202020204" pitchFamily="34" charset="0"/>
              <a:buChar char="•"/>
              <a:defRPr/>
            </a:pPr>
            <a:r>
              <a:rPr lang="ru-RU" sz="2400" dirty="0" smtClean="0">
                <a:solidFill>
                  <a:srgbClr val="FF0000"/>
                </a:solidFill>
                <a:latin typeface="Arial Narrow" panose="020B0606020202030204" pitchFamily="34" charset="0"/>
              </a:rPr>
              <a:t>12 </a:t>
            </a:r>
            <a:r>
              <a:rPr lang="ru-RU" sz="2400" dirty="0">
                <a:solidFill>
                  <a:srgbClr val="FF0000"/>
                </a:solidFill>
                <a:latin typeface="Arial Narrow" panose="020B0606020202030204" pitchFamily="34" charset="0"/>
              </a:rPr>
              <a:t>месяцев </a:t>
            </a:r>
            <a:r>
              <a:rPr lang="ru-RU" sz="2400" dirty="0">
                <a:latin typeface="Arial Narrow" panose="020B0606020202030204" pitchFamily="34" charset="0"/>
              </a:rPr>
              <a:t>после эрадикации сохраняются </a:t>
            </a:r>
            <a:r>
              <a:rPr lang="ru-RU" sz="2400" dirty="0">
                <a:solidFill>
                  <a:srgbClr val="FF0000"/>
                </a:solidFill>
                <a:latin typeface="Arial Narrow" panose="020B0606020202030204" pitchFamily="34" charset="0"/>
              </a:rPr>
              <a:t>симптомы диспепсии</a:t>
            </a:r>
            <a:r>
              <a:rPr lang="en-US" sz="2400" baseline="30000" dirty="0">
                <a:solidFill>
                  <a:srgbClr val="FF0000"/>
                </a:solidFill>
                <a:latin typeface="Arial Narrow" panose="020B0606020202030204" pitchFamily="34" charset="0"/>
              </a:rPr>
              <a:t> </a:t>
            </a:r>
            <a:r>
              <a:rPr lang="ru-RU" sz="2400" baseline="30000" dirty="0">
                <a:latin typeface="Arial Narrow" panose="020B0606020202030204" pitchFamily="34" charset="0"/>
              </a:rPr>
              <a:t>1</a:t>
            </a:r>
            <a:r>
              <a:rPr lang="ru-RU" sz="2400" dirty="0">
                <a:latin typeface="Arial Narrow" panose="020B0606020202030204" pitchFamily="34" charset="0"/>
              </a:rPr>
              <a:t> </a:t>
            </a:r>
            <a:endParaRPr lang="ru-RU" sz="2400" dirty="0" smtClean="0">
              <a:latin typeface="Arial Narrow" panose="020B0606020202030204" pitchFamily="34" charset="0"/>
            </a:endParaRPr>
          </a:p>
          <a:p>
            <a:pPr marL="514350" indent="-514350" defTabSz="685800">
              <a:buFont typeface="Arial" panose="020B0604020202020204" pitchFamily="34" charset="0"/>
              <a:buChar char="•"/>
              <a:defRPr/>
            </a:pPr>
            <a:endParaRPr lang="ru-RU" sz="2400" dirty="0">
              <a:latin typeface="Arial Narrow" panose="020B0606020202030204" pitchFamily="34" charset="0"/>
            </a:endParaRPr>
          </a:p>
          <a:p>
            <a:pPr marL="257175" indent="-257175" defTabSz="685800">
              <a:buFont typeface="Arial" panose="020B0604020202020204" pitchFamily="34" charset="0"/>
              <a:buChar char="•"/>
              <a:defRPr/>
            </a:pPr>
            <a:r>
              <a:rPr lang="ru-RU" sz="2400" dirty="0">
                <a:latin typeface="Arial Narrow" panose="020B0606020202030204" pitchFamily="34" charset="0"/>
              </a:rPr>
              <a:t>   </a:t>
            </a:r>
            <a:r>
              <a:rPr lang="ru-RU" sz="2400" dirty="0" smtClean="0">
                <a:latin typeface="Arial Narrow" panose="020B0606020202030204" pitchFamily="34" charset="0"/>
              </a:rPr>
              <a:t> </a:t>
            </a:r>
            <a:r>
              <a:rPr lang="ru-RU" sz="2400" dirty="0" smtClean="0">
                <a:solidFill>
                  <a:srgbClr val="FF0000"/>
                </a:solidFill>
                <a:latin typeface="Arial Narrow" panose="020B0606020202030204" pitchFamily="34" charset="0"/>
              </a:rPr>
              <a:t>58,6</a:t>
            </a:r>
            <a:r>
              <a:rPr lang="ru-RU" sz="2400" dirty="0">
                <a:solidFill>
                  <a:srgbClr val="FF0000"/>
                </a:solidFill>
                <a:latin typeface="Arial Narrow" panose="020B0606020202030204" pitchFamily="34" charset="0"/>
              </a:rPr>
              <a:t>%</a:t>
            </a:r>
            <a:r>
              <a:rPr lang="ru-RU" sz="2400" dirty="0">
                <a:latin typeface="Arial Narrow" panose="020B0606020202030204" pitchFamily="34" charset="0"/>
              </a:rPr>
              <a:t> </a:t>
            </a:r>
            <a:r>
              <a:rPr lang="ru-RU" sz="2400" dirty="0" smtClean="0">
                <a:latin typeface="Arial Narrow" panose="020B0606020202030204" pitchFamily="34" charset="0"/>
              </a:rPr>
              <a:t>через год </a:t>
            </a:r>
            <a:r>
              <a:rPr lang="ru-RU" sz="2400" dirty="0">
                <a:latin typeface="Arial Narrow" panose="020B0606020202030204" pitchFamily="34" charset="0"/>
              </a:rPr>
              <a:t>после </a:t>
            </a:r>
            <a:r>
              <a:rPr lang="ru-RU" sz="2400" dirty="0" err="1">
                <a:latin typeface="Arial Narrow" panose="020B0606020202030204" pitchFamily="34" charset="0"/>
              </a:rPr>
              <a:t>эрадикации</a:t>
            </a:r>
            <a:r>
              <a:rPr lang="ru-RU" sz="2400" dirty="0">
                <a:latin typeface="Arial Narrow" panose="020B0606020202030204" pitchFamily="34" charset="0"/>
              </a:rPr>
              <a:t> </a:t>
            </a:r>
            <a:r>
              <a:rPr lang="ru-RU" sz="2400" dirty="0" smtClean="0">
                <a:solidFill>
                  <a:srgbClr val="FF0000"/>
                </a:solidFill>
                <a:latin typeface="Arial Narrow" panose="020B0606020202030204" pitchFamily="34" charset="0"/>
              </a:rPr>
              <a:t>гистологические признаки вос</a:t>
            </a:r>
            <a:r>
              <a:rPr lang="ru-RU" sz="2400" dirty="0" smtClean="0">
                <a:latin typeface="Arial Narrow" panose="020B0606020202030204" pitchFamily="34" charset="0"/>
              </a:rPr>
              <a:t>паления </a:t>
            </a:r>
            <a:r>
              <a:rPr lang="ru-RU" sz="2400" dirty="0">
                <a:latin typeface="Arial Narrow" panose="020B0606020202030204" pitchFamily="34" charset="0"/>
              </a:rPr>
              <a:t>слизистой оболочки</a:t>
            </a:r>
            <a:r>
              <a:rPr lang="en-US" sz="2400" baseline="30000" dirty="0">
                <a:latin typeface="Arial Narrow" panose="020B0606020202030204" pitchFamily="34" charset="0"/>
              </a:rPr>
              <a:t>2</a:t>
            </a:r>
            <a:endParaRPr lang="ru-RU" sz="2400" baseline="30000" dirty="0">
              <a:latin typeface="Arial Narrow" panose="020B0606020202030204" pitchFamily="34" charset="0"/>
            </a:endParaRPr>
          </a:p>
        </p:txBody>
      </p:sp>
      <p:sp>
        <p:nvSpPr>
          <p:cNvPr id="5" name="TextBox 4">
            <a:extLst>
              <a:ext uri="{FF2B5EF4-FFF2-40B4-BE49-F238E27FC236}">
                <a16:creationId xmlns:a16="http://schemas.microsoft.com/office/drawing/2014/main" id="{F344CCC1-90CA-4E39-BED4-BAE8BF9FFD9E}"/>
              </a:ext>
            </a:extLst>
          </p:cNvPr>
          <p:cNvSpPr txBox="1"/>
          <p:nvPr/>
        </p:nvSpPr>
        <p:spPr>
          <a:xfrm>
            <a:off x="2041796" y="188641"/>
            <a:ext cx="7974637" cy="1569660"/>
          </a:xfrm>
          <a:prstGeom prst="rect">
            <a:avLst/>
          </a:prstGeom>
          <a:noFill/>
        </p:spPr>
        <p:txBody>
          <a:bodyPr wrap="square" rtlCol="0">
            <a:spAutoFit/>
          </a:bodyPr>
          <a:lstStyle/>
          <a:p>
            <a:pPr algn="ctr" defTabSz="685800">
              <a:defRPr/>
            </a:pPr>
            <a:r>
              <a:rPr lang="ru-RU" sz="3200" b="1" dirty="0" smtClean="0">
                <a:solidFill>
                  <a:srgbClr val="0070C0"/>
                </a:solidFill>
                <a:latin typeface="Arial Narrow" panose="020B0606020202030204" pitchFamily="34" charset="0"/>
              </a:rPr>
              <a:t>Только устранения факторов агрессии недостаточно для устранения воспаления и симптомов диспепсии !</a:t>
            </a:r>
            <a:endParaRPr lang="ru-RU" sz="3200" b="1" dirty="0">
              <a:solidFill>
                <a:srgbClr val="0070C0"/>
              </a:solidFill>
              <a:latin typeface="Arial Narrow" panose="020B0606020202030204" pitchFamily="34" charset="0"/>
            </a:endParaRPr>
          </a:p>
        </p:txBody>
      </p:sp>
      <p:sp>
        <p:nvSpPr>
          <p:cNvPr id="6" name="Прямоугольник 5">
            <a:extLst>
              <a:ext uri="{FF2B5EF4-FFF2-40B4-BE49-F238E27FC236}">
                <a16:creationId xmlns:a16="http://schemas.microsoft.com/office/drawing/2014/main" id="{BBE12C0F-02D5-48E3-924B-3DFDC55B2BB3}"/>
              </a:ext>
            </a:extLst>
          </p:cNvPr>
          <p:cNvSpPr/>
          <p:nvPr/>
        </p:nvSpPr>
        <p:spPr>
          <a:xfrm>
            <a:off x="1897417" y="6047876"/>
            <a:ext cx="10382451" cy="738664"/>
          </a:xfrm>
          <a:prstGeom prst="rect">
            <a:avLst/>
          </a:prstGeom>
        </p:spPr>
        <p:txBody>
          <a:bodyPr wrap="square">
            <a:spAutoFit/>
          </a:bodyPr>
          <a:lstStyle/>
          <a:p>
            <a:pPr marL="228600" indent="-228600" defTabSz="457200" eaLnBrk="0" fontAlgn="base" hangingPunct="0">
              <a:spcBef>
                <a:spcPct val="0"/>
              </a:spcBef>
              <a:spcAft>
                <a:spcPct val="0"/>
              </a:spcAft>
              <a:buFontTx/>
              <a:buAutoNum type="arabicPeriod"/>
              <a:defRPr/>
            </a:pPr>
            <a:r>
              <a:rPr lang="en-US" sz="1400" dirty="0">
                <a:latin typeface="Arial Narrow" panose="020B0606020202030204" pitchFamily="34" charset="0"/>
              </a:rPr>
              <a:t>Talley N.J., Janssens L., Lauritsen K. et al. Eradication of Helicobacter pylori in functional dyspepsia: </a:t>
            </a:r>
            <a:r>
              <a:rPr lang="en-US" sz="1400" dirty="0" err="1">
                <a:latin typeface="Arial Narrow" panose="020B0606020202030204" pitchFamily="34" charset="0"/>
              </a:rPr>
              <a:t>randomised</a:t>
            </a:r>
            <a:r>
              <a:rPr lang="en-US" sz="1400" dirty="0">
                <a:latin typeface="Arial Narrow" panose="020B0606020202030204" pitchFamily="34" charset="0"/>
              </a:rPr>
              <a:t> double blind placebo controlled trial with 12 month follow up // Br. </a:t>
            </a:r>
            <a:r>
              <a:rPr lang="en-US" sz="1400" dirty="0" err="1">
                <a:latin typeface="Arial Narrow" panose="020B0606020202030204" pitchFamily="34" charset="0"/>
              </a:rPr>
              <a:t>Med.J</a:t>
            </a:r>
            <a:r>
              <a:rPr lang="en-US" sz="1400" dirty="0">
                <a:latin typeface="Arial Narrow" panose="020B0606020202030204" pitchFamily="34" charset="0"/>
              </a:rPr>
              <a:t>. 1999. Vol. 318. P. 833-837.</a:t>
            </a:r>
            <a:r>
              <a:rPr lang="ru-RU" sz="1400" dirty="0">
                <a:latin typeface="Arial Narrow" panose="020B0606020202030204" pitchFamily="34" charset="0"/>
              </a:rPr>
              <a:t> </a:t>
            </a:r>
          </a:p>
          <a:p>
            <a:pPr marL="228600" indent="-228600" defTabSz="457200" eaLnBrk="0" fontAlgn="base" hangingPunct="0">
              <a:spcBef>
                <a:spcPct val="0"/>
              </a:spcBef>
              <a:spcAft>
                <a:spcPct val="0"/>
              </a:spcAft>
              <a:buFontTx/>
              <a:buAutoNum type="arabicPeriod"/>
              <a:defRPr/>
            </a:pPr>
            <a:r>
              <a:rPr lang="ru-RU" sz="1400" dirty="0">
                <a:latin typeface="Arial Narrow" panose="020B0606020202030204" pitchFamily="34" charset="0"/>
              </a:rPr>
              <a:t>Гастрит после эрадикации </a:t>
            </a:r>
            <a:r>
              <a:rPr lang="ru-RU" sz="1400" dirty="0" err="1">
                <a:latin typeface="Arial Narrow" panose="020B0606020202030204" pitchFamily="34" charset="0"/>
              </a:rPr>
              <a:t>Helicobacter</a:t>
            </a:r>
            <a:r>
              <a:rPr lang="ru-RU" sz="1400" dirty="0">
                <a:latin typeface="Arial Narrow" panose="020B0606020202030204" pitchFamily="34" charset="0"/>
              </a:rPr>
              <a:t> </a:t>
            </a:r>
            <a:r>
              <a:rPr lang="ru-RU" sz="1400" dirty="0" err="1">
                <a:latin typeface="Arial Narrow" panose="020B0606020202030204" pitchFamily="34" charset="0"/>
              </a:rPr>
              <a:t>pylori</a:t>
            </a:r>
            <a:r>
              <a:rPr lang="ru-RU" sz="1400" dirty="0">
                <a:latin typeface="Arial Narrow" panose="020B0606020202030204" pitchFamily="34" charset="0"/>
              </a:rPr>
              <a:t> — простые следы или серьезные последствия? </a:t>
            </a:r>
            <a:r>
              <a:rPr lang="ru-RU" sz="1400" dirty="0" err="1">
                <a:latin typeface="Arial Narrow" panose="020B0606020202030204" pitchFamily="34" charset="0"/>
              </a:rPr>
              <a:t>А.В.Кононов</a:t>
            </a:r>
            <a:r>
              <a:rPr lang="ru-RU" sz="1400" dirty="0">
                <a:latin typeface="Arial Narrow" panose="020B0606020202030204" pitchFamily="34" charset="0"/>
              </a:rPr>
              <a:t> и </a:t>
            </a:r>
            <a:r>
              <a:rPr lang="ru-RU" sz="1400" dirty="0" err="1">
                <a:latin typeface="Arial Narrow" panose="020B0606020202030204" pitchFamily="34" charset="0"/>
              </a:rPr>
              <a:t>соавт</a:t>
            </a:r>
            <a:r>
              <a:rPr lang="ru-RU" sz="1400" dirty="0">
                <a:latin typeface="Arial Narrow" panose="020B0606020202030204" pitchFamily="34" charset="0"/>
              </a:rPr>
              <a:t>., 2011</a:t>
            </a:r>
            <a:endParaRPr lang="ru-RU" sz="1400" u="sng" dirty="0">
              <a:latin typeface="Arial Narrow" panose="020B0606020202030204" pitchFamily="34" charset="0"/>
            </a:endParaRPr>
          </a:p>
        </p:txBody>
      </p:sp>
    </p:spTree>
    <p:extLst>
      <p:ext uri="{BB962C8B-B14F-4D97-AF65-F5344CB8AC3E}">
        <p14:creationId xmlns:p14="http://schemas.microsoft.com/office/powerpoint/2010/main" val="215935113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a:extLst>
              <a:ext uri="{FF2B5EF4-FFF2-40B4-BE49-F238E27FC236}">
                <a16:creationId xmlns:a16="http://schemas.microsoft.com/office/drawing/2014/main" id="{30A3FFBF-29C3-4FD6-9F07-27D959A8C065}"/>
              </a:ext>
            </a:extLst>
          </p:cNvPr>
          <p:cNvSpPr/>
          <p:nvPr/>
        </p:nvSpPr>
        <p:spPr>
          <a:xfrm>
            <a:off x="1018696" y="3025260"/>
            <a:ext cx="2061783" cy="830997"/>
          </a:xfrm>
          <a:prstGeom prst="rect">
            <a:avLst/>
          </a:prstGeom>
          <a:solidFill>
            <a:srgbClr val="FFC000"/>
          </a:solidFill>
          <a:ln>
            <a:solidFill>
              <a:schemeClr val="tx1">
                <a:lumMod val="50000"/>
                <a:lumOff val="50000"/>
              </a:schemeClr>
            </a:solidFill>
          </a:ln>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454545"/>
                </a:solidFill>
                <a:effectLst/>
                <a:uLnTx/>
                <a:uFillTx/>
                <a:latin typeface="Arial Narrow" panose="020B0606020202030204" pitchFamily="34" charset="0"/>
                <a:ea typeface="Calibri" panose="020F0502020204030204" pitchFamily="34" charset="0"/>
                <a:cs typeface="Arial" panose="020B0604020202020204" pitchFamily="34" charset="0"/>
              </a:rPr>
              <a:t>Улучшает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454545"/>
                </a:solidFill>
                <a:effectLst/>
                <a:uLnTx/>
                <a:uFillTx/>
                <a:latin typeface="Arial Narrow" panose="020B0606020202030204" pitchFamily="34" charset="0"/>
                <a:ea typeface="Calibri" panose="020F0502020204030204" pitchFamily="34" charset="0"/>
                <a:cs typeface="Arial" panose="020B0604020202020204" pitchFamily="34" charset="0"/>
              </a:rPr>
              <a:t>секрецию слизи</a:t>
            </a:r>
          </a:p>
        </p:txBody>
      </p:sp>
      <p:sp>
        <p:nvSpPr>
          <p:cNvPr id="10" name="Прямоугольник 9">
            <a:extLst>
              <a:ext uri="{FF2B5EF4-FFF2-40B4-BE49-F238E27FC236}">
                <a16:creationId xmlns:a16="http://schemas.microsoft.com/office/drawing/2014/main" id="{283552E0-3F4D-4FC8-BDFB-E06DC707458A}"/>
              </a:ext>
            </a:extLst>
          </p:cNvPr>
          <p:cNvSpPr/>
          <p:nvPr/>
        </p:nvSpPr>
        <p:spPr>
          <a:xfrm>
            <a:off x="2489639" y="703270"/>
            <a:ext cx="2707793" cy="830997"/>
          </a:xfrm>
          <a:prstGeom prst="rect">
            <a:avLst/>
          </a:prstGeom>
          <a:solidFill>
            <a:srgbClr val="FFC000"/>
          </a:solidFill>
          <a:ln>
            <a:solidFill>
              <a:schemeClr val="tx1">
                <a:lumMod val="50000"/>
                <a:lumOff val="50000"/>
              </a:schemeClr>
            </a:solidFill>
          </a:ln>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454545"/>
                </a:solidFill>
                <a:effectLst/>
                <a:uLnTx/>
                <a:uFillTx/>
                <a:latin typeface="Arial Narrow" panose="020B0606020202030204" pitchFamily="34" charset="0"/>
                <a:cs typeface="Arial" panose="020B0604020202020204" pitchFamily="34" charset="0"/>
              </a:rPr>
              <a:t>Снижает адгезию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454545"/>
                </a:solidFill>
                <a:effectLst/>
                <a:uLnTx/>
                <a:uFillTx/>
                <a:latin typeface="Arial Narrow" panose="020B0606020202030204" pitchFamily="34" charset="0"/>
                <a:cs typeface="Arial" panose="020B0604020202020204" pitchFamily="34" charset="0"/>
              </a:rPr>
              <a:t>бактерий к слизистой</a:t>
            </a:r>
            <a:endParaRPr kumimoji="0" lang="en-US" sz="2400" b="0" i="0" u="none" strike="noStrike" kern="1200" cap="none" spc="0" normalizeH="0" baseline="0" noProof="0" dirty="0">
              <a:ln>
                <a:noFill/>
              </a:ln>
              <a:solidFill>
                <a:srgbClr val="454545"/>
              </a:solidFill>
              <a:effectLst/>
              <a:uLnTx/>
              <a:uFillTx/>
              <a:latin typeface="Arial Narrow" panose="020B0606020202030204" pitchFamily="34" charset="0"/>
              <a:cs typeface="Arial" panose="020B0604020202020204" pitchFamily="34" charset="0"/>
            </a:endParaRPr>
          </a:p>
        </p:txBody>
      </p:sp>
      <p:sp>
        <p:nvSpPr>
          <p:cNvPr id="11" name="Прямоугольник 10">
            <a:extLst>
              <a:ext uri="{FF2B5EF4-FFF2-40B4-BE49-F238E27FC236}">
                <a16:creationId xmlns:a16="http://schemas.microsoft.com/office/drawing/2014/main" id="{C7B362B9-3980-4BF2-98F3-AC7FB446DD12}"/>
              </a:ext>
            </a:extLst>
          </p:cNvPr>
          <p:cNvSpPr/>
          <p:nvPr/>
        </p:nvSpPr>
        <p:spPr>
          <a:xfrm>
            <a:off x="1524000" y="4998226"/>
            <a:ext cx="2961373" cy="1569660"/>
          </a:xfrm>
          <a:prstGeom prst="rect">
            <a:avLst/>
          </a:prstGeom>
          <a:ln/>
        </p:spPr>
        <p:style>
          <a:lnRef idx="0">
            <a:schemeClr val="accent6"/>
          </a:lnRef>
          <a:fillRef idx="3">
            <a:schemeClr val="accent6"/>
          </a:fillRef>
          <a:effectRef idx="3">
            <a:schemeClr val="accent6"/>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chemeClr val="bg1"/>
                </a:solidFill>
                <a:effectLst/>
                <a:uLnTx/>
                <a:uFillTx/>
                <a:latin typeface="Arial Narrow" panose="020B0606020202030204" pitchFamily="34" charset="0"/>
                <a:cs typeface="Arial" panose="020B0604020202020204" pitchFamily="34" charset="0"/>
              </a:rPr>
              <a:t>Восстанавливает плотные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chemeClr val="bg1"/>
                </a:solidFill>
                <a:effectLst/>
                <a:uLnTx/>
                <a:uFillTx/>
                <a:latin typeface="Arial Narrow" panose="020B0606020202030204" pitchFamily="34" charset="0"/>
                <a:cs typeface="Arial" panose="020B0604020202020204" pitchFamily="34" charset="0"/>
              </a:rPr>
              <a:t>межклеточные  контакты</a:t>
            </a:r>
          </a:p>
        </p:txBody>
      </p:sp>
      <p:sp>
        <p:nvSpPr>
          <p:cNvPr id="12" name="Прямоугольник 11">
            <a:extLst>
              <a:ext uri="{FF2B5EF4-FFF2-40B4-BE49-F238E27FC236}">
                <a16:creationId xmlns:a16="http://schemas.microsoft.com/office/drawing/2014/main" id="{2C801209-F57B-4460-9B09-9767687AB9A9}"/>
              </a:ext>
            </a:extLst>
          </p:cNvPr>
          <p:cNvSpPr/>
          <p:nvPr/>
        </p:nvSpPr>
        <p:spPr>
          <a:xfrm>
            <a:off x="7045693" y="694051"/>
            <a:ext cx="3615082" cy="1569660"/>
          </a:xfrm>
          <a:prstGeom prst="rect">
            <a:avLst/>
          </a:prstGeom>
          <a:solidFill>
            <a:srgbClr val="FFC000"/>
          </a:solidFill>
          <a:ln>
            <a:solidFill>
              <a:schemeClr val="tx1">
                <a:lumMod val="50000"/>
                <a:lumOff val="50000"/>
              </a:schemeClr>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454545"/>
                </a:solidFill>
                <a:effectLst/>
                <a:uLnTx/>
                <a:uFillTx/>
                <a:latin typeface="Arial Narrow" panose="020B0606020202030204" pitchFamily="34" charset="0"/>
                <a:cs typeface="Arial" panose="020B0604020202020204" pitchFamily="34" charset="0"/>
              </a:rPr>
              <a:t>Препятствует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454545"/>
                </a:solidFill>
                <a:effectLst/>
                <a:uLnTx/>
                <a:uFillTx/>
                <a:latin typeface="Arial Narrow" panose="020B0606020202030204" pitchFamily="34" charset="0"/>
                <a:cs typeface="Arial" panose="020B0604020202020204" pitchFamily="34" charset="0"/>
              </a:rPr>
              <a:t>проникновению бактерий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454545"/>
                </a:solidFill>
                <a:effectLst/>
                <a:uLnTx/>
                <a:uFillTx/>
                <a:latin typeface="Arial Narrow" panose="020B0606020202030204" pitchFamily="34" charset="0"/>
                <a:cs typeface="Arial" panose="020B0604020202020204" pitchFamily="34" charset="0"/>
              </a:rPr>
              <a:t>и других агрессивных факторов</a:t>
            </a:r>
          </a:p>
        </p:txBody>
      </p:sp>
      <p:sp>
        <p:nvSpPr>
          <p:cNvPr id="13" name="Прямоугольник 12">
            <a:extLst>
              <a:ext uri="{FF2B5EF4-FFF2-40B4-BE49-F238E27FC236}">
                <a16:creationId xmlns:a16="http://schemas.microsoft.com/office/drawing/2014/main" id="{C34DE8E3-A9CC-461E-ACFB-079A0B24FE08}"/>
              </a:ext>
            </a:extLst>
          </p:cNvPr>
          <p:cNvSpPr/>
          <p:nvPr/>
        </p:nvSpPr>
        <p:spPr>
          <a:xfrm>
            <a:off x="8070568" y="3035352"/>
            <a:ext cx="3057247" cy="830997"/>
          </a:xfrm>
          <a:prstGeom prst="rect">
            <a:avLst/>
          </a:prstGeom>
          <a:solidFill>
            <a:srgbClr val="FFC000"/>
          </a:solidFill>
          <a:ln>
            <a:solidFill>
              <a:schemeClr val="tx1">
                <a:lumMod val="50000"/>
                <a:lumOff val="50000"/>
              </a:schemeClr>
            </a:solidFill>
          </a:ln>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454545"/>
                </a:solidFill>
                <a:effectLst/>
                <a:uLnTx/>
                <a:uFillTx/>
                <a:latin typeface="Arial Narrow" panose="020B0606020202030204" pitchFamily="34" charset="0"/>
                <a:cs typeface="Arial" panose="020B0604020202020204" pitchFamily="34" charset="0"/>
              </a:rPr>
              <a:t>Нормализует уровень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454545"/>
                </a:solidFill>
                <a:effectLst/>
                <a:uLnTx/>
                <a:uFillTx/>
                <a:latin typeface="Arial Narrow" panose="020B0606020202030204" pitchFamily="34" charset="0"/>
                <a:cs typeface="Arial" panose="020B0604020202020204" pitchFamily="34" charset="0"/>
              </a:rPr>
              <a:t>медиаторов воспаления</a:t>
            </a:r>
          </a:p>
        </p:txBody>
      </p:sp>
      <p:sp>
        <p:nvSpPr>
          <p:cNvPr id="14" name="Прямоугольник 13">
            <a:extLst>
              <a:ext uri="{FF2B5EF4-FFF2-40B4-BE49-F238E27FC236}">
                <a16:creationId xmlns:a16="http://schemas.microsoft.com/office/drawing/2014/main" id="{EE32CF60-A5D9-475B-8789-EBCA5A63404D}"/>
              </a:ext>
            </a:extLst>
          </p:cNvPr>
          <p:cNvSpPr/>
          <p:nvPr/>
        </p:nvSpPr>
        <p:spPr>
          <a:xfrm>
            <a:off x="6637345" y="4980825"/>
            <a:ext cx="4490470" cy="1569660"/>
          </a:xfrm>
          <a:prstGeom prst="rect">
            <a:avLst/>
          </a:prstGeom>
          <a:solidFill>
            <a:srgbClr val="00B050"/>
          </a:solidFill>
          <a:ln>
            <a:solidFill>
              <a:schemeClr val="tx1">
                <a:lumMod val="50000"/>
                <a:lumOff val="50000"/>
              </a:schemeClr>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chemeClr val="bg1"/>
                </a:solidFill>
                <a:effectLst/>
                <a:uLnTx/>
                <a:uFillTx/>
                <a:latin typeface="Arial Narrow" panose="020B0606020202030204" pitchFamily="34" charset="0"/>
                <a:cs typeface="Arial" panose="020B0604020202020204" pitchFamily="34" charset="0"/>
              </a:rPr>
              <a:t>Способствует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2400" b="0" i="0" u="none" strike="noStrike" kern="1200" cap="all" spc="0" normalizeH="0" baseline="0" noProof="0" dirty="0">
                <a:ln>
                  <a:noFill/>
                </a:ln>
                <a:solidFill>
                  <a:schemeClr val="bg1"/>
                </a:solidFill>
                <a:effectLst/>
                <a:uLnTx/>
                <a:uFillTx/>
                <a:latin typeface="Arial Narrow" panose="020B0606020202030204" pitchFamily="34" charset="0"/>
                <a:cs typeface="Arial" panose="020B0604020202020204" pitchFamily="34" charset="0"/>
              </a:rPr>
              <a:t>устранению боли и симптомов,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chemeClr val="bg1"/>
                </a:solidFill>
                <a:effectLst/>
                <a:uLnTx/>
                <a:uFillTx/>
                <a:latin typeface="Arial Narrow" panose="020B0606020202030204" pitchFamily="34" charset="0"/>
                <a:cs typeface="Arial" panose="020B0604020202020204" pitchFamily="34" charset="0"/>
              </a:rPr>
              <a:t>связанных с нарушением моторики</a:t>
            </a:r>
          </a:p>
        </p:txBody>
      </p:sp>
      <p:sp>
        <p:nvSpPr>
          <p:cNvPr id="2" name="Выноска: счетверенная стрелка 1">
            <a:extLst>
              <a:ext uri="{FF2B5EF4-FFF2-40B4-BE49-F238E27FC236}">
                <a16:creationId xmlns:a16="http://schemas.microsoft.com/office/drawing/2014/main" id="{4932EFC2-A292-466D-A3CD-CC035921DFA0}"/>
              </a:ext>
            </a:extLst>
          </p:cNvPr>
          <p:cNvSpPr/>
          <p:nvPr/>
        </p:nvSpPr>
        <p:spPr>
          <a:xfrm>
            <a:off x="3683246" y="1840681"/>
            <a:ext cx="3868679" cy="3038168"/>
          </a:xfrm>
          <a:prstGeom prst="quadArrowCallou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white"/>
                </a:solidFill>
                <a:effectLst/>
                <a:uLnTx/>
                <a:uFillTx/>
                <a:latin typeface="Arial Narrow" panose="020B0606020202030204" pitchFamily="34" charset="0"/>
              </a:rPr>
              <a:t>РЕБАМИПИД</a:t>
            </a:r>
            <a:r>
              <a:rPr kumimoji="0" lang="ru-RU" sz="2000" b="0" i="0" u="none" strike="noStrike" kern="1200" cap="none" spc="0" normalizeH="0" baseline="0" noProof="0" dirty="0">
                <a:ln>
                  <a:noFill/>
                </a:ln>
                <a:solidFill>
                  <a:srgbClr val="C00000"/>
                </a:solidFill>
                <a:effectLst/>
                <a:uLnTx/>
                <a:uFillTx/>
                <a:latin typeface="Arial Narrow" panose="020B0606020202030204" pitchFamily="34" charset="0"/>
              </a:rPr>
              <a:t> </a:t>
            </a:r>
            <a:endParaRPr kumimoji="0" lang="ru-RU" sz="2000" b="0" i="0" u="none" strike="noStrike" kern="1200" cap="none" spc="0" normalizeH="0" baseline="0" noProof="0" dirty="0">
              <a:ln>
                <a:noFill/>
              </a:ln>
              <a:solidFill>
                <a:prstClr val="white"/>
              </a:solidFill>
              <a:effectLst/>
              <a:uLnTx/>
              <a:uFillTx/>
              <a:latin typeface="Arial Narrow" panose="020B0606020202030204" pitchFamily="34" charset="0"/>
            </a:endParaRPr>
          </a:p>
        </p:txBody>
      </p:sp>
    </p:spTree>
    <p:extLst>
      <p:ext uri="{BB962C8B-B14F-4D97-AF65-F5344CB8AC3E}">
        <p14:creationId xmlns:p14="http://schemas.microsoft.com/office/powerpoint/2010/main" val="33821289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1502991" y="-7122"/>
            <a:ext cx="9594693" cy="1143000"/>
          </a:xfrm>
        </p:spPr>
        <p:txBody>
          <a:bodyPr>
            <a:normAutofit/>
          </a:bodyPr>
          <a:lstStyle/>
          <a:p>
            <a:pPr algn="ctr"/>
            <a:r>
              <a:rPr lang="ru-RU" sz="3200" dirty="0" err="1">
                <a:solidFill>
                  <a:srgbClr val="0070C0"/>
                </a:solidFill>
                <a:latin typeface="Arial Narrow" panose="020B0606020202030204" pitchFamily="34" charset="0"/>
              </a:rPr>
              <a:t>Ребамипид</a:t>
            </a:r>
            <a:r>
              <a:rPr lang="ru-RU" sz="3200" dirty="0">
                <a:solidFill>
                  <a:srgbClr val="0070C0"/>
                </a:solidFill>
                <a:latin typeface="Arial Narrow" panose="020B0606020202030204" pitchFamily="34" charset="0"/>
              </a:rPr>
              <a:t> как пример влияния на ключевые механизмы развития </a:t>
            </a:r>
            <a:r>
              <a:rPr lang="ru-RU" sz="3200" u="sng" dirty="0">
                <a:solidFill>
                  <a:srgbClr val="0070C0"/>
                </a:solidFill>
                <a:latin typeface="Arial Narrow" panose="020B0606020202030204" pitchFamily="34" charset="0"/>
              </a:rPr>
              <a:t>различных</a:t>
            </a:r>
            <a:r>
              <a:rPr lang="ru-RU" sz="3200" dirty="0">
                <a:solidFill>
                  <a:srgbClr val="0070C0"/>
                </a:solidFill>
                <a:latin typeface="Arial Narrow" panose="020B0606020202030204" pitchFamily="34" charset="0"/>
              </a:rPr>
              <a:t> заболеваний ЖКТ </a:t>
            </a:r>
            <a:endParaRPr lang="ru-RU" sz="3200" u="sng" dirty="0">
              <a:solidFill>
                <a:srgbClr val="0070C0"/>
              </a:solidFill>
              <a:latin typeface="Arial Narrow" panose="020B0606020202030204" pitchFamily="34" charset="0"/>
            </a:endParaRPr>
          </a:p>
        </p:txBody>
      </p:sp>
      <p:sp>
        <p:nvSpPr>
          <p:cNvPr id="4" name="TextBox 3"/>
          <p:cNvSpPr txBox="1"/>
          <p:nvPr/>
        </p:nvSpPr>
        <p:spPr>
          <a:xfrm>
            <a:off x="7464152" y="1844825"/>
            <a:ext cx="3203848" cy="2031325"/>
          </a:xfrm>
          <a:prstGeom prst="rect">
            <a:avLst/>
          </a:prstGeom>
          <a:noFill/>
        </p:spPr>
        <p:txBody>
          <a:bodyPr wrap="square" rtlCol="0">
            <a:spAutoFit/>
          </a:bodyPr>
          <a:lstStyle/>
          <a:p>
            <a:pPr marL="285750" indent="-285750">
              <a:buFont typeface="Wingdings" charset="2"/>
              <a:buChar char="Ø"/>
              <a:defRPr/>
            </a:pPr>
            <a:r>
              <a:rPr lang="ru-RU" dirty="0">
                <a:solidFill>
                  <a:prstClr val="black"/>
                </a:solidFill>
                <a:latin typeface="Arial Narrow" panose="020B0606020202030204" pitchFamily="34" charset="0"/>
              </a:rPr>
              <a:t>Нейтрализация  свободных радикалов</a:t>
            </a:r>
          </a:p>
          <a:p>
            <a:pPr marL="285750" indent="-285750">
              <a:buFont typeface="Wingdings" charset="2"/>
              <a:buChar char="Ø"/>
              <a:defRPr/>
            </a:pPr>
            <a:r>
              <a:rPr lang="ru-RU" dirty="0">
                <a:solidFill>
                  <a:prstClr val="black"/>
                </a:solidFill>
                <a:latin typeface="Arial Narrow" panose="020B0606020202030204" pitchFamily="34" charset="0"/>
              </a:rPr>
              <a:t>Ингибирование активации нейтрофилов</a:t>
            </a:r>
          </a:p>
          <a:p>
            <a:pPr marL="285750" indent="-285750">
              <a:buFont typeface="Wingdings" charset="2"/>
              <a:buChar char="Ø"/>
              <a:defRPr/>
            </a:pPr>
            <a:r>
              <a:rPr lang="ru-RU" dirty="0">
                <a:solidFill>
                  <a:prstClr val="black"/>
                </a:solidFill>
                <a:latin typeface="Arial Narrow" panose="020B0606020202030204" pitchFamily="34" charset="0"/>
              </a:rPr>
              <a:t>Снижение уровня ИЛ-8</a:t>
            </a:r>
          </a:p>
          <a:p>
            <a:pPr marL="285750" indent="-285750">
              <a:buFont typeface="Wingdings" charset="2"/>
              <a:buChar char="Ø"/>
              <a:defRPr/>
            </a:pPr>
            <a:r>
              <a:rPr lang="ru-RU" dirty="0">
                <a:solidFill>
                  <a:prstClr val="black"/>
                </a:solidFill>
                <a:latin typeface="Arial Narrow" panose="020B0606020202030204" pitchFamily="34" charset="0"/>
              </a:rPr>
              <a:t>Стимуляция </a:t>
            </a:r>
            <a:r>
              <a:rPr lang="ru-RU" dirty="0" err="1">
                <a:solidFill>
                  <a:prstClr val="black"/>
                </a:solidFill>
                <a:latin typeface="Arial Narrow" panose="020B0606020202030204" pitchFamily="34" charset="0"/>
              </a:rPr>
              <a:t>ангиогенеза</a:t>
            </a:r>
            <a:endParaRPr lang="ru-RU" dirty="0">
              <a:solidFill>
                <a:prstClr val="black"/>
              </a:solidFill>
              <a:latin typeface="Arial Narrow" panose="020B0606020202030204" pitchFamily="34" charset="0"/>
            </a:endParaRPr>
          </a:p>
          <a:p>
            <a:pPr marL="285750" indent="-285750">
              <a:buFont typeface="Wingdings" charset="2"/>
              <a:buChar char="Ø"/>
              <a:defRPr/>
            </a:pPr>
            <a:endParaRPr lang="ru-RU" dirty="0">
              <a:solidFill>
                <a:prstClr val="black"/>
              </a:solidFill>
              <a:latin typeface="Arial Narrow" panose="020B0606020202030204" pitchFamily="34" charset="0"/>
            </a:endParaRPr>
          </a:p>
        </p:txBody>
      </p:sp>
      <p:sp>
        <p:nvSpPr>
          <p:cNvPr id="5" name="TextBox 4"/>
          <p:cNvSpPr txBox="1"/>
          <p:nvPr/>
        </p:nvSpPr>
        <p:spPr>
          <a:xfrm>
            <a:off x="7680176" y="4725145"/>
            <a:ext cx="2736304"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defRPr/>
            </a:pPr>
            <a:r>
              <a:rPr lang="ru-RU" dirty="0">
                <a:solidFill>
                  <a:prstClr val="black"/>
                </a:solidFill>
                <a:latin typeface="Arial Narrow" panose="020B0606020202030204" pitchFamily="34" charset="0"/>
              </a:rPr>
              <a:t>Воспаление</a:t>
            </a:r>
          </a:p>
          <a:p>
            <a:pPr algn="ctr">
              <a:defRPr/>
            </a:pPr>
            <a:endParaRPr lang="ru-RU" dirty="0">
              <a:solidFill>
                <a:prstClr val="black"/>
              </a:solidFill>
              <a:latin typeface="Arial Narrow" panose="020B0606020202030204" pitchFamily="34" charset="0"/>
            </a:endParaRPr>
          </a:p>
        </p:txBody>
      </p:sp>
      <p:sp>
        <p:nvSpPr>
          <p:cNvPr id="6" name="TextBox 5"/>
          <p:cNvSpPr txBox="1"/>
          <p:nvPr/>
        </p:nvSpPr>
        <p:spPr>
          <a:xfrm>
            <a:off x="4583832" y="4725145"/>
            <a:ext cx="2952328"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defRPr/>
            </a:pPr>
            <a:r>
              <a:rPr lang="ru-RU" dirty="0">
                <a:solidFill>
                  <a:prstClr val="black"/>
                </a:solidFill>
                <a:latin typeface="Arial Narrow" panose="020B0606020202030204" pitchFamily="34" charset="0"/>
              </a:rPr>
              <a:t>Проницаемость </a:t>
            </a:r>
          </a:p>
          <a:p>
            <a:pPr algn="ctr">
              <a:defRPr/>
            </a:pPr>
            <a:r>
              <a:rPr lang="ru-RU" dirty="0">
                <a:solidFill>
                  <a:prstClr val="black"/>
                </a:solidFill>
                <a:latin typeface="Arial Narrow" panose="020B0606020202030204" pitchFamily="34" charset="0"/>
              </a:rPr>
              <a:t>эпителиального  барьера</a:t>
            </a:r>
          </a:p>
        </p:txBody>
      </p:sp>
      <p:sp>
        <p:nvSpPr>
          <p:cNvPr id="7" name="TextBox 6"/>
          <p:cNvSpPr txBox="1"/>
          <p:nvPr/>
        </p:nvSpPr>
        <p:spPr>
          <a:xfrm>
            <a:off x="4223792" y="1916833"/>
            <a:ext cx="3312368" cy="2308324"/>
          </a:xfrm>
          <a:prstGeom prst="rect">
            <a:avLst/>
          </a:prstGeom>
          <a:noFill/>
        </p:spPr>
        <p:txBody>
          <a:bodyPr wrap="square" rtlCol="0">
            <a:spAutoFit/>
          </a:bodyPr>
          <a:lstStyle/>
          <a:p>
            <a:pPr marL="285750" indent="-285750">
              <a:buFont typeface="Wingdings" charset="2"/>
              <a:buChar char="Ø"/>
              <a:defRPr/>
            </a:pPr>
            <a:r>
              <a:rPr lang="ru-RU" dirty="0">
                <a:solidFill>
                  <a:prstClr val="black"/>
                </a:solidFill>
                <a:latin typeface="Arial Narrow" panose="020B0606020202030204" pitchFamily="34" charset="0"/>
              </a:rPr>
              <a:t>Увеличение экспрессии белков плотных контактов </a:t>
            </a:r>
            <a:r>
              <a:rPr lang="en-US" dirty="0">
                <a:solidFill>
                  <a:prstClr val="black"/>
                </a:solidFill>
                <a:latin typeface="Arial Narrow" panose="020B0606020202030204" pitchFamily="34" charset="0"/>
              </a:rPr>
              <a:t>ZO-1</a:t>
            </a:r>
            <a:r>
              <a:rPr lang="ru-RU" dirty="0">
                <a:solidFill>
                  <a:prstClr val="black"/>
                </a:solidFill>
                <a:latin typeface="Arial Narrow" panose="020B0606020202030204" pitchFamily="34" charset="0"/>
              </a:rPr>
              <a:t>, </a:t>
            </a:r>
            <a:r>
              <a:rPr lang="ru-RU" dirty="0" err="1">
                <a:solidFill>
                  <a:prstClr val="black"/>
                </a:solidFill>
                <a:latin typeface="Arial Narrow" panose="020B0606020202030204" pitchFamily="34" charset="0"/>
              </a:rPr>
              <a:t>окклюдина</a:t>
            </a:r>
            <a:r>
              <a:rPr lang="ru-RU" dirty="0">
                <a:solidFill>
                  <a:prstClr val="black"/>
                </a:solidFill>
                <a:latin typeface="Arial Narrow" panose="020B0606020202030204" pitchFamily="34" charset="0"/>
              </a:rPr>
              <a:t>, </a:t>
            </a:r>
          </a:p>
          <a:p>
            <a:pPr marL="285750" indent="-285750">
              <a:buFont typeface="Wingdings" charset="2"/>
              <a:buChar char="Ø"/>
              <a:defRPr/>
            </a:pPr>
            <a:r>
              <a:rPr lang="ru-RU" dirty="0">
                <a:solidFill>
                  <a:prstClr val="black"/>
                </a:solidFill>
                <a:latin typeface="Arial Narrow" panose="020B0606020202030204" pitchFamily="34" charset="0"/>
              </a:rPr>
              <a:t>Стимуляция </a:t>
            </a:r>
            <a:r>
              <a:rPr lang="ru-RU" dirty="0" err="1">
                <a:solidFill>
                  <a:prstClr val="black"/>
                </a:solidFill>
                <a:latin typeface="Arial Narrow" panose="020B0606020202030204" pitchFamily="34" charset="0"/>
              </a:rPr>
              <a:t>эпидермального</a:t>
            </a:r>
            <a:r>
              <a:rPr lang="ru-RU" dirty="0">
                <a:solidFill>
                  <a:prstClr val="black"/>
                </a:solidFill>
                <a:latin typeface="Arial Narrow" panose="020B0606020202030204" pitchFamily="34" charset="0"/>
              </a:rPr>
              <a:t> фактора роста, </a:t>
            </a:r>
            <a:r>
              <a:rPr lang="ru-RU" dirty="0" err="1">
                <a:solidFill>
                  <a:prstClr val="black"/>
                </a:solidFill>
                <a:latin typeface="Arial Narrow" panose="020B0606020202030204" pitchFamily="34" charset="0"/>
              </a:rPr>
              <a:t>гликозамингликанов</a:t>
            </a:r>
            <a:endParaRPr lang="ru-RU" dirty="0">
              <a:solidFill>
                <a:prstClr val="black"/>
              </a:solidFill>
              <a:latin typeface="Arial Narrow" panose="020B0606020202030204" pitchFamily="34" charset="0"/>
            </a:endParaRPr>
          </a:p>
          <a:p>
            <a:pPr marL="285750" indent="-285750">
              <a:buFont typeface="Wingdings" charset="2"/>
              <a:buChar char="Ø"/>
              <a:defRPr/>
            </a:pPr>
            <a:endParaRPr lang="ru-RU" dirty="0">
              <a:solidFill>
                <a:prstClr val="black"/>
              </a:solidFill>
              <a:latin typeface="Arial Narrow" panose="020B0606020202030204" pitchFamily="34" charset="0"/>
            </a:endParaRPr>
          </a:p>
          <a:p>
            <a:pPr marL="285750" indent="-285750">
              <a:buFont typeface="Wingdings" charset="2"/>
              <a:buChar char="Ø"/>
              <a:defRPr/>
            </a:pPr>
            <a:endParaRPr lang="ru-RU" dirty="0">
              <a:solidFill>
                <a:prstClr val="black"/>
              </a:solidFill>
              <a:latin typeface="Arial Narrow" panose="020B0606020202030204" pitchFamily="34" charset="0"/>
            </a:endParaRPr>
          </a:p>
        </p:txBody>
      </p:sp>
      <p:sp>
        <p:nvSpPr>
          <p:cNvPr id="8" name="TextBox 7"/>
          <p:cNvSpPr txBox="1"/>
          <p:nvPr/>
        </p:nvSpPr>
        <p:spPr>
          <a:xfrm>
            <a:off x="1703512" y="4725145"/>
            <a:ext cx="2736304"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defRPr/>
            </a:pPr>
            <a:r>
              <a:rPr lang="ru-RU" dirty="0">
                <a:solidFill>
                  <a:prstClr val="black"/>
                </a:solidFill>
                <a:latin typeface="Arial Narrow" panose="020B0606020202030204" pitchFamily="34" charset="0"/>
              </a:rPr>
              <a:t>Толщина </a:t>
            </a:r>
          </a:p>
          <a:p>
            <a:pPr algn="ctr">
              <a:defRPr/>
            </a:pPr>
            <a:r>
              <a:rPr lang="ru-RU" dirty="0">
                <a:solidFill>
                  <a:prstClr val="black"/>
                </a:solidFill>
                <a:latin typeface="Arial Narrow" panose="020B0606020202030204" pitchFamily="34" charset="0"/>
              </a:rPr>
              <a:t>слоя слизи</a:t>
            </a:r>
          </a:p>
        </p:txBody>
      </p:sp>
      <p:sp>
        <p:nvSpPr>
          <p:cNvPr id="9" name="TextBox 8"/>
          <p:cNvSpPr txBox="1"/>
          <p:nvPr/>
        </p:nvSpPr>
        <p:spPr>
          <a:xfrm>
            <a:off x="1703512" y="1916833"/>
            <a:ext cx="2304256" cy="1754327"/>
          </a:xfrm>
          <a:prstGeom prst="rect">
            <a:avLst/>
          </a:prstGeom>
          <a:noFill/>
        </p:spPr>
        <p:txBody>
          <a:bodyPr wrap="square" rtlCol="0">
            <a:spAutoFit/>
          </a:bodyPr>
          <a:lstStyle/>
          <a:p>
            <a:pPr marL="285750" indent="-285750">
              <a:buFont typeface="Wingdings" charset="2"/>
              <a:buChar char="Ø"/>
              <a:defRPr/>
            </a:pPr>
            <a:r>
              <a:rPr lang="ru-RU" dirty="0">
                <a:solidFill>
                  <a:prstClr val="black"/>
                </a:solidFill>
                <a:latin typeface="Arial Narrow" panose="020B0606020202030204" pitchFamily="34" charset="0"/>
              </a:rPr>
              <a:t>Стимуляция секреции слизи, гликопротеинов, бикарбонатов</a:t>
            </a:r>
          </a:p>
          <a:p>
            <a:pPr marL="285750" indent="-285750">
              <a:buFont typeface="Wingdings" charset="2"/>
              <a:buChar char="Ø"/>
              <a:defRPr/>
            </a:pPr>
            <a:endParaRPr lang="ru-RU" dirty="0">
              <a:solidFill>
                <a:prstClr val="black"/>
              </a:solidFill>
              <a:latin typeface="Arial Narrow" panose="020B0606020202030204" pitchFamily="34" charset="0"/>
            </a:endParaRPr>
          </a:p>
          <a:p>
            <a:pPr marL="285750" indent="-285750">
              <a:buFont typeface="Wingdings" charset="2"/>
              <a:buChar char="Ø"/>
              <a:defRPr/>
            </a:pPr>
            <a:endParaRPr lang="ru-RU" dirty="0">
              <a:solidFill>
                <a:prstClr val="black"/>
              </a:solidFill>
              <a:latin typeface="Arial Narrow" panose="020B0606020202030204" pitchFamily="34" charset="0"/>
            </a:endParaRPr>
          </a:p>
        </p:txBody>
      </p:sp>
      <p:sp>
        <p:nvSpPr>
          <p:cNvPr id="10" name="TextBox 9"/>
          <p:cNvSpPr txBox="1"/>
          <p:nvPr/>
        </p:nvSpPr>
        <p:spPr>
          <a:xfrm>
            <a:off x="1703512" y="5949281"/>
            <a:ext cx="2808312" cy="646331"/>
          </a:xfrm>
          <a:prstGeom prst="rect">
            <a:avLst/>
          </a:prstGeom>
          <a:solidFill>
            <a:schemeClr val="accent3">
              <a:lumMod val="60000"/>
              <a:lumOff val="40000"/>
            </a:schemeClr>
          </a:solidFill>
        </p:spPr>
        <p:style>
          <a:lnRef idx="2">
            <a:schemeClr val="accent3"/>
          </a:lnRef>
          <a:fillRef idx="1">
            <a:schemeClr val="lt1"/>
          </a:fillRef>
          <a:effectRef idx="0">
            <a:schemeClr val="accent3"/>
          </a:effectRef>
          <a:fontRef idx="minor">
            <a:schemeClr val="dk1"/>
          </a:fontRef>
        </p:style>
        <p:txBody>
          <a:bodyPr wrap="square" rtlCol="0">
            <a:spAutoFit/>
          </a:bodyPr>
          <a:lstStyle/>
          <a:p>
            <a:pPr algn="ctr">
              <a:defRPr/>
            </a:pPr>
            <a:r>
              <a:rPr lang="ru-RU" dirty="0" err="1">
                <a:solidFill>
                  <a:prstClr val="black"/>
                </a:solidFill>
                <a:latin typeface="Arial Narrow" panose="020B0606020202030204" pitchFamily="34" charset="0"/>
              </a:rPr>
              <a:t>Преэпителиальная</a:t>
            </a:r>
            <a:r>
              <a:rPr lang="ru-RU" dirty="0">
                <a:solidFill>
                  <a:prstClr val="black"/>
                </a:solidFill>
                <a:latin typeface="Arial Narrow" panose="020B0606020202030204" pitchFamily="34" charset="0"/>
              </a:rPr>
              <a:t> </a:t>
            </a:r>
          </a:p>
          <a:p>
            <a:pPr algn="ctr">
              <a:defRPr/>
            </a:pPr>
            <a:r>
              <a:rPr lang="ru-RU" dirty="0">
                <a:solidFill>
                  <a:prstClr val="black"/>
                </a:solidFill>
                <a:latin typeface="Arial Narrow" panose="020B0606020202030204" pitchFamily="34" charset="0"/>
              </a:rPr>
              <a:t>защита</a:t>
            </a:r>
          </a:p>
        </p:txBody>
      </p:sp>
      <p:sp>
        <p:nvSpPr>
          <p:cNvPr id="11" name="TextBox 10"/>
          <p:cNvSpPr txBox="1"/>
          <p:nvPr/>
        </p:nvSpPr>
        <p:spPr>
          <a:xfrm>
            <a:off x="4655840" y="5949281"/>
            <a:ext cx="2880320" cy="646331"/>
          </a:xfrm>
          <a:prstGeom prst="rect">
            <a:avLst/>
          </a:prstGeom>
          <a:solidFill>
            <a:srgbClr val="C3D69B"/>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defRPr/>
            </a:pPr>
            <a:r>
              <a:rPr lang="ru-RU" dirty="0">
                <a:solidFill>
                  <a:srgbClr val="000000"/>
                </a:solidFill>
                <a:latin typeface="Arial Narrow" panose="020B0606020202030204" pitchFamily="34" charset="0"/>
              </a:rPr>
              <a:t>Эпителиальная </a:t>
            </a:r>
          </a:p>
          <a:p>
            <a:pPr algn="ctr">
              <a:defRPr/>
            </a:pPr>
            <a:r>
              <a:rPr lang="ru-RU" dirty="0">
                <a:solidFill>
                  <a:srgbClr val="000000"/>
                </a:solidFill>
                <a:latin typeface="Arial Narrow" panose="020B0606020202030204" pitchFamily="34" charset="0"/>
              </a:rPr>
              <a:t>защита</a:t>
            </a:r>
          </a:p>
        </p:txBody>
      </p:sp>
      <p:sp>
        <p:nvSpPr>
          <p:cNvPr id="12" name="TextBox 11"/>
          <p:cNvSpPr txBox="1"/>
          <p:nvPr/>
        </p:nvSpPr>
        <p:spPr>
          <a:xfrm>
            <a:off x="7680176" y="5949281"/>
            <a:ext cx="2771800" cy="646331"/>
          </a:xfrm>
          <a:prstGeom prst="rect">
            <a:avLst/>
          </a:prstGeom>
          <a:solidFill>
            <a:srgbClr val="C3D69B"/>
          </a:solidFill>
        </p:spPr>
        <p:style>
          <a:lnRef idx="2">
            <a:schemeClr val="accent3"/>
          </a:lnRef>
          <a:fillRef idx="1">
            <a:schemeClr val="lt1"/>
          </a:fillRef>
          <a:effectRef idx="0">
            <a:schemeClr val="accent3"/>
          </a:effectRef>
          <a:fontRef idx="minor">
            <a:schemeClr val="dk1"/>
          </a:fontRef>
        </p:style>
        <p:txBody>
          <a:bodyPr wrap="square" rtlCol="0">
            <a:spAutoFit/>
          </a:bodyPr>
          <a:lstStyle/>
          <a:p>
            <a:pPr algn="ctr">
              <a:defRPr/>
            </a:pPr>
            <a:r>
              <a:rPr lang="ru-RU" dirty="0">
                <a:solidFill>
                  <a:srgbClr val="000000"/>
                </a:solidFill>
                <a:latin typeface="Arial Narrow" panose="020B0606020202030204" pitchFamily="34" charset="0"/>
              </a:rPr>
              <a:t>Субэпителиальная </a:t>
            </a:r>
          </a:p>
          <a:p>
            <a:pPr algn="ctr">
              <a:defRPr/>
            </a:pPr>
            <a:r>
              <a:rPr lang="ru-RU" dirty="0">
                <a:solidFill>
                  <a:srgbClr val="000000"/>
                </a:solidFill>
                <a:latin typeface="Arial Narrow" panose="020B0606020202030204" pitchFamily="34" charset="0"/>
              </a:rPr>
              <a:t>защита</a:t>
            </a:r>
          </a:p>
        </p:txBody>
      </p:sp>
      <p:sp>
        <p:nvSpPr>
          <p:cNvPr id="3" name="TextBox 2"/>
          <p:cNvSpPr txBox="1"/>
          <p:nvPr/>
        </p:nvSpPr>
        <p:spPr>
          <a:xfrm>
            <a:off x="3671231" y="1285866"/>
            <a:ext cx="4105611" cy="369332"/>
          </a:xfrm>
          <a:prstGeom prst="rect">
            <a:avLst/>
          </a:prstGeom>
          <a:solidFill>
            <a:schemeClr val="accent5">
              <a:lumMod val="40000"/>
              <a:lumOff val="60000"/>
            </a:schemeClr>
          </a:solidFill>
          <a:ln>
            <a:solidFill>
              <a:srgbClr val="215968"/>
            </a:solidFill>
          </a:ln>
        </p:spPr>
        <p:txBody>
          <a:bodyPr wrap="none" rtlCol="0">
            <a:spAutoFit/>
          </a:bodyPr>
          <a:lstStyle/>
          <a:p>
            <a:pPr>
              <a:defRPr/>
            </a:pPr>
            <a:r>
              <a:rPr lang="ru-RU" dirty="0">
                <a:solidFill>
                  <a:prstClr val="black"/>
                </a:solidFill>
                <a:latin typeface="Arial Narrow" panose="020B0606020202030204" pitchFamily="34" charset="0"/>
              </a:rPr>
              <a:t>Индукция синтеза простагландинов </a:t>
            </a:r>
            <a:r>
              <a:rPr lang="pt-BR" dirty="0">
                <a:solidFill>
                  <a:prstClr val="black"/>
                </a:solidFill>
                <a:latin typeface="Arial Narrow" panose="020B0606020202030204" pitchFamily="34" charset="0"/>
              </a:rPr>
              <a:t>E2 </a:t>
            </a:r>
            <a:r>
              <a:rPr lang="pt-BR" dirty="0" err="1">
                <a:solidFill>
                  <a:prstClr val="black"/>
                </a:solidFill>
                <a:latin typeface="Arial Narrow" panose="020B0606020202030204" pitchFamily="34" charset="0"/>
              </a:rPr>
              <a:t>и</a:t>
            </a:r>
            <a:r>
              <a:rPr lang="pt-BR" dirty="0">
                <a:solidFill>
                  <a:prstClr val="black"/>
                </a:solidFill>
                <a:latin typeface="Arial Narrow" panose="020B0606020202030204" pitchFamily="34" charset="0"/>
              </a:rPr>
              <a:t> I2 </a:t>
            </a:r>
            <a:r>
              <a:rPr lang="ru-RU" dirty="0">
                <a:solidFill>
                  <a:prstClr val="black"/>
                </a:solidFill>
                <a:latin typeface="Arial Narrow" panose="020B0606020202030204" pitchFamily="34" charset="0"/>
              </a:rPr>
              <a:t> </a:t>
            </a:r>
          </a:p>
        </p:txBody>
      </p:sp>
      <p:cxnSp>
        <p:nvCxnSpPr>
          <p:cNvPr id="14" name="Прямая со стрелкой 13"/>
          <p:cNvCxnSpPr/>
          <p:nvPr/>
        </p:nvCxnSpPr>
        <p:spPr>
          <a:xfrm>
            <a:off x="3071664" y="4044154"/>
            <a:ext cx="0" cy="432048"/>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16" name="Прямая со стрелкой 15"/>
          <p:cNvCxnSpPr/>
          <p:nvPr/>
        </p:nvCxnSpPr>
        <p:spPr>
          <a:xfrm>
            <a:off x="6096000" y="4149080"/>
            <a:ext cx="0" cy="432048"/>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17" name="Прямая со стрелкой 16"/>
          <p:cNvCxnSpPr/>
          <p:nvPr/>
        </p:nvCxnSpPr>
        <p:spPr>
          <a:xfrm>
            <a:off x="8904312" y="4149080"/>
            <a:ext cx="0" cy="432048"/>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18" name="Прямая со стрелкой 17"/>
          <p:cNvCxnSpPr/>
          <p:nvPr/>
        </p:nvCxnSpPr>
        <p:spPr>
          <a:xfrm flipH="1">
            <a:off x="7248128" y="4149080"/>
            <a:ext cx="1080120" cy="36004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008107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9A436573-9B52-0640-88A6-B14FDCE59BA0}"/>
              </a:ext>
            </a:extLst>
          </p:cNvPr>
          <p:cNvPicPr>
            <a:picLocks noChangeAspect="1"/>
          </p:cNvPicPr>
          <p:nvPr/>
        </p:nvPicPr>
        <p:blipFill>
          <a:blip r:embed="rId2" cstate="print"/>
          <a:stretch>
            <a:fillRect/>
          </a:stretch>
        </p:blipFill>
        <p:spPr>
          <a:xfrm>
            <a:off x="2281085" y="1393188"/>
            <a:ext cx="7487700" cy="4510007"/>
          </a:xfrm>
          <a:prstGeom prst="rect">
            <a:avLst/>
          </a:prstGeom>
        </p:spPr>
      </p:pic>
      <p:pic>
        <p:nvPicPr>
          <p:cNvPr id="3" name="Рисунок 2">
            <a:extLst>
              <a:ext uri="{FF2B5EF4-FFF2-40B4-BE49-F238E27FC236}">
                <a16:creationId xmlns:a16="http://schemas.microsoft.com/office/drawing/2014/main" id="{C2CBE5A0-57CF-3540-A775-D2E9CF8DDE87}"/>
              </a:ext>
            </a:extLst>
          </p:cNvPr>
          <p:cNvPicPr>
            <a:picLocks noChangeAspect="1"/>
          </p:cNvPicPr>
          <p:nvPr/>
        </p:nvPicPr>
        <p:blipFill>
          <a:blip r:embed="rId3" cstate="print"/>
          <a:stretch>
            <a:fillRect/>
          </a:stretch>
        </p:blipFill>
        <p:spPr>
          <a:xfrm>
            <a:off x="2949488" y="5876628"/>
            <a:ext cx="4370524" cy="390776"/>
          </a:xfrm>
          <a:prstGeom prst="rect">
            <a:avLst/>
          </a:prstGeom>
        </p:spPr>
      </p:pic>
      <p:pic>
        <p:nvPicPr>
          <p:cNvPr id="4" name="Рисунок 3">
            <a:extLst>
              <a:ext uri="{FF2B5EF4-FFF2-40B4-BE49-F238E27FC236}">
                <a16:creationId xmlns:a16="http://schemas.microsoft.com/office/drawing/2014/main" id="{F3E2EFF9-AF25-8C46-B2BE-FCD1BB552697}"/>
              </a:ext>
            </a:extLst>
          </p:cNvPr>
          <p:cNvPicPr>
            <a:picLocks noChangeAspect="1"/>
          </p:cNvPicPr>
          <p:nvPr/>
        </p:nvPicPr>
        <p:blipFill>
          <a:blip r:embed="rId4" cstate="print"/>
          <a:stretch>
            <a:fillRect/>
          </a:stretch>
        </p:blipFill>
        <p:spPr>
          <a:xfrm>
            <a:off x="2598496" y="5542857"/>
            <a:ext cx="350992" cy="542442"/>
          </a:xfrm>
          <a:prstGeom prst="rect">
            <a:avLst/>
          </a:prstGeom>
        </p:spPr>
      </p:pic>
      <p:sp>
        <p:nvSpPr>
          <p:cNvPr id="5" name="Заголовок 4">
            <a:extLst>
              <a:ext uri="{FF2B5EF4-FFF2-40B4-BE49-F238E27FC236}">
                <a16:creationId xmlns:a16="http://schemas.microsoft.com/office/drawing/2014/main" id="{FAFC045F-69F5-4E46-9815-60E52B6E4A8D}"/>
              </a:ext>
            </a:extLst>
          </p:cNvPr>
          <p:cNvSpPr>
            <a:spLocks noGrp="1"/>
          </p:cNvSpPr>
          <p:nvPr>
            <p:ph type="title"/>
          </p:nvPr>
        </p:nvSpPr>
        <p:spPr>
          <a:xfrm>
            <a:off x="1886242" y="161074"/>
            <a:ext cx="7886700" cy="867905"/>
          </a:xfrm>
        </p:spPr>
        <p:txBody>
          <a:bodyPr>
            <a:noAutofit/>
          </a:bodyPr>
          <a:lstStyle/>
          <a:p>
            <a:pPr algn="ctr"/>
            <a:r>
              <a:rPr lang="ru-RU" sz="3200" dirty="0" err="1" smtClean="0">
                <a:solidFill>
                  <a:srgbClr val="0070C0"/>
                </a:solidFill>
                <a:latin typeface="Arial Narrow" panose="020B0606020202030204" pitchFamily="34" charset="0"/>
              </a:rPr>
              <a:t>Ребамипид</a:t>
            </a:r>
            <a:r>
              <a:rPr lang="ru-RU" sz="3200" dirty="0" smtClean="0">
                <a:solidFill>
                  <a:srgbClr val="0070C0"/>
                </a:solidFill>
                <a:latin typeface="Arial Narrow" panose="020B0606020202030204" pitchFamily="34" charset="0"/>
              </a:rPr>
              <a:t> в национальных рекомендациях</a:t>
            </a:r>
            <a:endParaRPr lang="ru-RU" sz="3200" dirty="0">
              <a:solidFill>
                <a:srgbClr val="0070C0"/>
              </a:solidFill>
              <a:latin typeface="Arial Narrow" panose="020B0606020202030204" pitchFamily="34" charset="0"/>
            </a:endParaRPr>
          </a:p>
        </p:txBody>
      </p:sp>
    </p:spTree>
    <p:extLst>
      <p:ext uri="{BB962C8B-B14F-4D97-AF65-F5344CB8AC3E}">
        <p14:creationId xmlns:p14="http://schemas.microsoft.com/office/powerpoint/2010/main" val="2330482555"/>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30696" y="160336"/>
            <a:ext cx="6043899" cy="1143000"/>
          </a:xfrm>
        </p:spPr>
        <p:txBody>
          <a:bodyPr>
            <a:noAutofit/>
          </a:bodyPr>
          <a:lstStyle/>
          <a:p>
            <a:pPr algn="l"/>
            <a:r>
              <a:rPr lang="ru-RU" sz="2800" dirty="0">
                <a:solidFill>
                  <a:srgbClr val="0070C0"/>
                </a:solidFill>
                <a:latin typeface="Arial Narrow" panose="020B0606020202030204" pitchFamily="34" charset="0"/>
              </a:rPr>
              <a:t>Позиция </a:t>
            </a:r>
            <a:r>
              <a:rPr lang="ru-RU" sz="2800" dirty="0" err="1">
                <a:solidFill>
                  <a:srgbClr val="0070C0"/>
                </a:solidFill>
                <a:latin typeface="Arial Narrow" panose="020B0606020202030204" pitchFamily="34" charset="0"/>
              </a:rPr>
              <a:t>Ребамипид</a:t>
            </a:r>
            <a:r>
              <a:rPr lang="ru-RU" sz="2800" dirty="0">
                <a:solidFill>
                  <a:srgbClr val="0070C0"/>
                </a:solidFill>
                <a:latin typeface="Arial Narrow" panose="020B0606020202030204" pitchFamily="34" charset="0"/>
              </a:rPr>
              <a:t/>
            </a:r>
            <a:br>
              <a:rPr lang="ru-RU" sz="2800" dirty="0">
                <a:solidFill>
                  <a:srgbClr val="0070C0"/>
                </a:solidFill>
                <a:latin typeface="Arial Narrow" panose="020B0606020202030204" pitchFamily="34" charset="0"/>
              </a:rPr>
            </a:br>
            <a:r>
              <a:rPr lang="ru-RU" sz="2800" dirty="0">
                <a:solidFill>
                  <a:srgbClr val="0070C0"/>
                </a:solidFill>
                <a:latin typeface="Arial Narrow" panose="020B0606020202030204" pitchFamily="34" charset="0"/>
              </a:rPr>
              <a:t>в новых рекомендациях </a:t>
            </a:r>
            <a:br>
              <a:rPr lang="ru-RU" sz="2800" dirty="0">
                <a:solidFill>
                  <a:srgbClr val="0070C0"/>
                </a:solidFill>
                <a:latin typeface="Arial Narrow" panose="020B0606020202030204" pitchFamily="34" charset="0"/>
              </a:rPr>
            </a:br>
            <a:r>
              <a:rPr lang="ru-RU" sz="2800" dirty="0">
                <a:solidFill>
                  <a:srgbClr val="0070C0"/>
                </a:solidFill>
                <a:latin typeface="Arial Narrow" panose="020B0606020202030204" pitchFamily="34" charset="0"/>
              </a:rPr>
              <a:t>по </a:t>
            </a:r>
            <a:r>
              <a:rPr lang="ru-RU" sz="2800" dirty="0" err="1">
                <a:solidFill>
                  <a:srgbClr val="0070C0"/>
                </a:solidFill>
                <a:latin typeface="Arial Narrow" panose="020B0606020202030204" pitchFamily="34" charset="0"/>
              </a:rPr>
              <a:t>коморбидной</a:t>
            </a:r>
            <a:r>
              <a:rPr lang="ru-RU" sz="2800" dirty="0">
                <a:solidFill>
                  <a:srgbClr val="0070C0"/>
                </a:solidFill>
                <a:latin typeface="Arial Narrow" panose="020B0606020202030204" pitchFamily="34" charset="0"/>
              </a:rPr>
              <a:t> патологии</a:t>
            </a:r>
          </a:p>
        </p:txBody>
      </p:sp>
      <p:pic>
        <p:nvPicPr>
          <p:cNvPr id="92162" name="Picture 2"/>
          <p:cNvPicPr>
            <a:picLocks noGrp="1" noChangeAspect="1" noChangeArrowheads="1"/>
          </p:cNvPicPr>
          <p:nvPr>
            <p:ph idx="4294967295"/>
          </p:nvPr>
        </p:nvPicPr>
        <p:blipFill>
          <a:blip r:embed="rId2" cstate="print"/>
          <a:srcRect/>
          <a:stretch>
            <a:fillRect/>
          </a:stretch>
        </p:blipFill>
        <p:spPr bwMode="auto">
          <a:xfrm>
            <a:off x="360813" y="1600201"/>
            <a:ext cx="6771258" cy="4525963"/>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7678598" y="550945"/>
            <a:ext cx="4090939" cy="3312237"/>
          </a:xfrm>
          <a:prstGeom prst="rect">
            <a:avLst/>
          </a:prstGeom>
          <a:noFill/>
          <a:ln w="9525">
            <a:solidFill>
              <a:schemeClr val="tx1"/>
            </a:solid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5113126" y="6047854"/>
            <a:ext cx="6856306" cy="649810"/>
          </a:xfrm>
          <a:prstGeom prst="rect">
            <a:avLst/>
          </a:prstGeom>
          <a:noFill/>
          <a:ln w="9525">
            <a:noFill/>
            <a:miter lim="800000"/>
            <a:headEnd/>
            <a:tailEnd/>
          </a:ln>
        </p:spPr>
      </p:pic>
    </p:spTree>
    <p:extLst>
      <p:ext uri="{BB962C8B-B14F-4D97-AF65-F5344CB8AC3E}">
        <p14:creationId xmlns:p14="http://schemas.microsoft.com/office/powerpoint/2010/main" val="22710202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r="46667"/>
          <a:stretch/>
        </p:blipFill>
        <p:spPr bwMode="auto">
          <a:xfrm>
            <a:off x="8579412" y="1916832"/>
            <a:ext cx="2662563" cy="1745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373377" y="-20740"/>
            <a:ext cx="11330187" cy="984885"/>
          </a:xfrm>
        </p:spPr>
        <p:txBody>
          <a:bodyPr/>
          <a:lstStyle/>
          <a:p>
            <a:pPr algn="ctr"/>
            <a:r>
              <a:rPr lang="ru-RU" sz="3200" b="1" dirty="0" smtClean="0">
                <a:solidFill>
                  <a:srgbClr val="0070C0"/>
                </a:solidFill>
                <a:latin typeface="Arial Narrow" panose="020B0606020202030204" pitchFamily="34" charset="0"/>
              </a:rPr>
              <a:t>Пики распространенности </a:t>
            </a:r>
            <a:r>
              <a:rPr lang="ru-RU" sz="3200" b="1" dirty="0" err="1" smtClean="0">
                <a:solidFill>
                  <a:srgbClr val="0070C0"/>
                </a:solidFill>
                <a:latin typeface="Arial Narrow" panose="020B0606020202030204" pitchFamily="34" charset="0"/>
              </a:rPr>
              <a:t>мультиморбидности</a:t>
            </a:r>
            <a:r>
              <a:rPr lang="ru-RU" sz="3200" b="1" dirty="0">
                <a:solidFill>
                  <a:srgbClr val="0070C0"/>
                </a:solidFill>
                <a:latin typeface="Arial Narrow" panose="020B0606020202030204" pitchFamily="34" charset="0"/>
              </a:rPr>
              <a:t>:</a:t>
            </a:r>
            <a:r>
              <a:rPr lang="ru-RU" sz="3200" b="1" dirty="0" smtClean="0">
                <a:solidFill>
                  <a:srgbClr val="0070C0"/>
                </a:solidFill>
                <a:latin typeface="Arial Narrow" panose="020B0606020202030204" pitchFamily="34" charset="0"/>
              </a:rPr>
              <a:t> </a:t>
            </a:r>
            <a:br>
              <a:rPr lang="ru-RU" sz="3200" b="1" dirty="0" smtClean="0">
                <a:solidFill>
                  <a:srgbClr val="0070C0"/>
                </a:solidFill>
                <a:latin typeface="Arial Narrow" panose="020B0606020202030204" pitchFamily="34" charset="0"/>
              </a:rPr>
            </a:br>
            <a:r>
              <a:rPr lang="ru-RU" sz="3200" b="1" dirty="0" smtClean="0">
                <a:solidFill>
                  <a:srgbClr val="0070C0"/>
                </a:solidFill>
                <a:latin typeface="Arial Narrow" panose="020B0606020202030204" pitchFamily="34" charset="0"/>
              </a:rPr>
              <a:t>50-60 </a:t>
            </a:r>
            <a:r>
              <a:rPr lang="ru-RU" sz="3200" b="1" dirty="0">
                <a:solidFill>
                  <a:srgbClr val="0070C0"/>
                </a:solidFill>
                <a:latin typeface="Arial Narrow" panose="020B0606020202030204" pitchFamily="34" charset="0"/>
              </a:rPr>
              <a:t>лет и после 75 лет</a:t>
            </a:r>
          </a:p>
        </p:txBody>
      </p:sp>
      <p:sp>
        <p:nvSpPr>
          <p:cNvPr id="4" name="Прямоугольник 3"/>
          <p:cNvSpPr/>
          <p:nvPr/>
        </p:nvSpPr>
        <p:spPr>
          <a:xfrm>
            <a:off x="719403" y="5805265"/>
            <a:ext cx="11472597" cy="953723"/>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ru-RU" sz="933" b="0" i="0" u="none" strike="noStrike" kern="1200" cap="none" spc="0" normalizeH="0" baseline="0" noProof="0" dirty="0">
                <a:ln>
                  <a:noFill/>
                </a:ln>
                <a:solidFill>
                  <a:srgbClr val="FFFFFF">
                    <a:lumMod val="50000"/>
                  </a:srgbClr>
                </a:solidFill>
                <a:effectLst/>
                <a:uLnTx/>
                <a:uFillTx/>
                <a:latin typeface="Arial"/>
                <a:ea typeface="+mn-ea"/>
                <a:cs typeface="+mn-cs"/>
              </a:rPr>
              <a:t>Мультиморбидность обычно определяют как наличие двух или более хронических заболеваний. В данное исследование были включены следующие состояния здоровья: ишемическая болезнь сердца, повышенное кровяное давление, инсульт, хроническая обструктивная болезнь легких, астма, артрит, остеопороз, рак, болезнь Паркинсона, болезнь Альцгеймера, а также другие виды деменции.</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ru-RU" sz="933" b="0" i="0" u="none" strike="noStrike" kern="1200" cap="none" spc="0" normalizeH="0" baseline="0" noProof="0" dirty="0">
              <a:ln>
                <a:noFill/>
              </a:ln>
              <a:solidFill>
                <a:srgbClr val="FFFFFF">
                  <a:lumMod val="50000"/>
                </a:srgbClr>
              </a:solidFill>
              <a:effectLst/>
              <a:uLnTx/>
              <a:uFillTx/>
              <a:latin typeface="Arial"/>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FFFFFF">
                    <a:lumMod val="50000"/>
                  </a:srgbClr>
                </a:solidFill>
                <a:effectLst/>
                <a:uLnTx/>
                <a:uFillTx/>
                <a:latin typeface="Arial"/>
                <a:ea typeface="+mn-ea"/>
                <a:cs typeface="+mn-cs"/>
              </a:rPr>
              <a:t>Wave 4, release 1.1.1 (28 March 2013). In: Survey of Health, Ageing and Retirement in Europe (SHARE) [website]. Munich:</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FFFFFF">
                    <a:lumMod val="50000"/>
                  </a:srgbClr>
                </a:solidFill>
                <a:effectLst/>
                <a:uLnTx/>
                <a:uFillTx/>
                <a:latin typeface="Arial"/>
                <a:ea typeface="+mn-ea"/>
                <a:cs typeface="+mn-cs"/>
              </a:rPr>
              <a:t>Munich Center for the Economics of Aging; 2013 (http://www.share-project.org/home0/wave-4.html, accessed 27 July</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ru-RU" sz="933" b="0" i="0" u="none" strike="noStrike" kern="1200" cap="none" spc="0" normalizeH="0" baseline="0" noProof="0" dirty="0">
                <a:ln>
                  <a:noFill/>
                </a:ln>
                <a:solidFill>
                  <a:srgbClr val="FFFFFF">
                    <a:lumMod val="50000"/>
                  </a:srgbClr>
                </a:solidFill>
                <a:effectLst/>
                <a:uLnTx/>
                <a:uFillTx/>
                <a:latin typeface="Arial"/>
                <a:ea typeface="+mn-ea"/>
                <a:cs typeface="+mn-cs"/>
              </a:rPr>
              <a:t>2015).</a:t>
            </a:r>
          </a:p>
        </p:txBody>
      </p:sp>
      <p:pic>
        <p:nvPicPr>
          <p:cNvPr id="337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460"/>
          <a:stretch/>
        </p:blipFill>
        <p:spPr bwMode="auto">
          <a:xfrm>
            <a:off x="911425" y="1772818"/>
            <a:ext cx="8332578" cy="3954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52495"/>
          <a:stretch/>
        </p:blipFill>
        <p:spPr bwMode="auto">
          <a:xfrm>
            <a:off x="8900310" y="3448423"/>
            <a:ext cx="2371599" cy="1745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4600" y="1072157"/>
            <a:ext cx="3327400" cy="628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02725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4294967295"/>
          </p:nvPr>
        </p:nvPicPr>
        <p:blipFill rotWithShape="1">
          <a:blip r:embed="rId2"/>
          <a:srcRect l="116" t="9546" r="34669" b="6131"/>
          <a:stretch/>
        </p:blipFill>
        <p:spPr>
          <a:xfrm>
            <a:off x="444500" y="0"/>
            <a:ext cx="5247214" cy="3816424"/>
          </a:xfrm>
          <a:prstGeom prst="rect">
            <a:avLst/>
          </a:prstGeom>
        </p:spPr>
      </p:pic>
      <p:pic>
        <p:nvPicPr>
          <p:cNvPr id="8" name="Объект 3"/>
          <p:cNvPicPr>
            <a:picLocks noChangeAspect="1"/>
          </p:cNvPicPr>
          <p:nvPr/>
        </p:nvPicPr>
        <p:blipFill rotWithShape="1">
          <a:blip r:embed="rId3"/>
          <a:srcRect l="16887" t="4653" r="15098" b="6914"/>
          <a:stretch/>
        </p:blipFill>
        <p:spPr>
          <a:xfrm>
            <a:off x="5087888" y="2924944"/>
            <a:ext cx="5472608" cy="4104456"/>
          </a:xfrm>
          <a:prstGeom prst="rect">
            <a:avLst/>
          </a:prstGeom>
        </p:spPr>
      </p:pic>
      <p:sp>
        <p:nvSpPr>
          <p:cNvPr id="3" name="TextBox 2"/>
          <p:cNvSpPr txBox="1"/>
          <p:nvPr/>
        </p:nvSpPr>
        <p:spPr>
          <a:xfrm>
            <a:off x="6101121" y="571500"/>
            <a:ext cx="5185954" cy="2554545"/>
          </a:xfrm>
          <a:prstGeom prst="rect">
            <a:avLst/>
          </a:prstGeom>
          <a:noFill/>
        </p:spPr>
        <p:txBody>
          <a:bodyPr wrap="square" rtlCol="0">
            <a:spAutoFit/>
          </a:bodyPr>
          <a:lstStyle/>
          <a:p>
            <a:pPr algn="ctr"/>
            <a:r>
              <a:rPr lang="en-US" sz="4000" b="1" dirty="0" smtClean="0">
                <a:solidFill>
                  <a:srgbClr val="0070C0"/>
                </a:solidFill>
                <a:latin typeface="Arial Narrow" panose="020B0606020202030204" pitchFamily="34" charset="0"/>
                <a:hlinkClick r:id="rId4"/>
              </a:rPr>
              <a:t>www.youtube.com</a:t>
            </a:r>
            <a:endParaRPr lang="en-US" sz="4000" b="1" dirty="0" smtClean="0">
              <a:solidFill>
                <a:srgbClr val="0070C0"/>
              </a:solidFill>
              <a:latin typeface="Arial Narrow" panose="020B0606020202030204" pitchFamily="34" charset="0"/>
            </a:endParaRPr>
          </a:p>
          <a:p>
            <a:pPr algn="ctr"/>
            <a:r>
              <a:rPr lang="en-US" sz="4000" b="1" dirty="0" smtClean="0">
                <a:solidFill>
                  <a:srgbClr val="0070C0"/>
                </a:solidFill>
                <a:latin typeface="Arial Narrow" panose="020B0606020202030204" pitchFamily="34" charset="0"/>
                <a:hlinkClick r:id="rId5"/>
              </a:rPr>
              <a:t>www.medpoint1.ru</a:t>
            </a:r>
            <a:endParaRPr lang="en-US" sz="4000" b="1" dirty="0" smtClean="0">
              <a:solidFill>
                <a:srgbClr val="0070C0"/>
              </a:solidFill>
              <a:latin typeface="Arial Narrow" panose="020B0606020202030204" pitchFamily="34" charset="0"/>
            </a:endParaRPr>
          </a:p>
          <a:p>
            <a:pPr algn="ctr"/>
            <a:r>
              <a:rPr lang="en-US" sz="4000" b="1" dirty="0" smtClean="0">
                <a:solidFill>
                  <a:srgbClr val="0070C0"/>
                </a:solidFill>
                <a:latin typeface="Arial Narrow" panose="020B0606020202030204" pitchFamily="34" charset="0"/>
                <a:hlinkClick r:id="rId6"/>
              </a:rPr>
              <a:t>www.rgnkc.ru</a:t>
            </a:r>
            <a:endParaRPr lang="en-US" sz="4000" b="1" dirty="0" smtClean="0">
              <a:solidFill>
                <a:srgbClr val="0070C0"/>
              </a:solidFill>
              <a:latin typeface="Arial Narrow" panose="020B0606020202030204" pitchFamily="34" charset="0"/>
            </a:endParaRPr>
          </a:p>
          <a:p>
            <a:pPr algn="ctr"/>
            <a:endParaRPr lang="ru-RU" sz="4000" b="1" dirty="0">
              <a:solidFill>
                <a:srgbClr val="0070C0"/>
              </a:solidFill>
              <a:latin typeface="Arial Narrow" panose="020B0606020202030204" pitchFamily="34" charset="0"/>
            </a:endParaRPr>
          </a:p>
        </p:txBody>
      </p:sp>
    </p:spTree>
    <p:extLst>
      <p:ext uri="{BB962C8B-B14F-4D97-AF65-F5344CB8AC3E}">
        <p14:creationId xmlns:p14="http://schemas.microsoft.com/office/powerpoint/2010/main" val="38670581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BA99CFF-5F3E-474F-9EB3-E8A8F6586AF3}"/>
              </a:ext>
            </a:extLst>
          </p:cNvPr>
          <p:cNvSpPr>
            <a:spLocks noGrp="1"/>
          </p:cNvSpPr>
          <p:nvPr>
            <p:ph type="title"/>
          </p:nvPr>
        </p:nvSpPr>
        <p:spPr>
          <a:xfrm>
            <a:off x="690716" y="2766218"/>
            <a:ext cx="10515600" cy="1325563"/>
          </a:xfrm>
        </p:spPr>
        <p:txBody>
          <a:bodyPr>
            <a:normAutofit/>
          </a:bodyPr>
          <a:lstStyle/>
          <a:p>
            <a:pPr algn="ctr"/>
            <a:r>
              <a:rPr lang="ru-RU" sz="5400" dirty="0">
                <a:solidFill>
                  <a:srgbClr val="0070C0"/>
                </a:solidFill>
                <a:latin typeface="Arial Narrow" panose="020B0606020202030204" pitchFamily="34" charset="0"/>
              </a:rPr>
              <a:t>Благодарю за </a:t>
            </a:r>
            <a:r>
              <a:rPr lang="ru-RU" sz="5400" dirty="0" smtClean="0">
                <a:solidFill>
                  <a:srgbClr val="0070C0"/>
                </a:solidFill>
                <a:latin typeface="Arial Narrow" panose="020B0606020202030204" pitchFamily="34" charset="0"/>
              </a:rPr>
              <a:t>внимание! </a:t>
            </a:r>
            <a:endParaRPr lang="ru-RU" sz="5400" dirty="0">
              <a:solidFill>
                <a:srgbClr val="0070C0"/>
              </a:solidFill>
              <a:latin typeface="Arial Narrow" panose="020B0606020202030204" pitchFamily="34" charset="0"/>
            </a:endParaRPr>
          </a:p>
        </p:txBody>
      </p:sp>
    </p:spTree>
    <p:extLst>
      <p:ext uri="{BB962C8B-B14F-4D97-AF65-F5344CB8AC3E}">
        <p14:creationId xmlns:p14="http://schemas.microsoft.com/office/powerpoint/2010/main" val="6707921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0046" y="9955"/>
            <a:ext cx="9582047" cy="1143000"/>
          </a:xfrm>
        </p:spPr>
        <p:txBody>
          <a:bodyPr>
            <a:noAutofit/>
          </a:bodyPr>
          <a:lstStyle/>
          <a:p>
            <a:pPr algn="ctr"/>
            <a:r>
              <a:rPr lang="ru-RU" sz="3200" b="1" dirty="0" err="1">
                <a:solidFill>
                  <a:srgbClr val="0070C0"/>
                </a:solidFill>
                <a:latin typeface="Arial Narrow" panose="020B0606020202030204" pitchFamily="34" charset="0"/>
              </a:rPr>
              <a:t>Возраст-ассоциированные</a:t>
            </a:r>
            <a:r>
              <a:rPr lang="ru-RU" sz="3200" b="1" dirty="0">
                <a:solidFill>
                  <a:srgbClr val="0070C0"/>
                </a:solidFill>
                <a:latin typeface="Arial Narrow" panose="020B0606020202030204" pitchFamily="34" charset="0"/>
              </a:rPr>
              <a:t> проблемы со здоровьем: экспоненциальная функция старения</a:t>
            </a:r>
          </a:p>
        </p:txBody>
      </p:sp>
      <p:cxnSp>
        <p:nvCxnSpPr>
          <p:cNvPr id="4" name="Прямая со стрелкой 3"/>
          <p:cNvCxnSpPr/>
          <p:nvPr/>
        </p:nvCxnSpPr>
        <p:spPr>
          <a:xfrm>
            <a:off x="2711624" y="2052464"/>
            <a:ext cx="0" cy="3744416"/>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Прямая со стрелкой 4"/>
          <p:cNvCxnSpPr/>
          <p:nvPr/>
        </p:nvCxnSpPr>
        <p:spPr>
          <a:xfrm flipH="1">
            <a:off x="2711624" y="5796880"/>
            <a:ext cx="7147918" cy="8384"/>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Дуга 5"/>
          <p:cNvSpPr/>
          <p:nvPr/>
        </p:nvSpPr>
        <p:spPr>
          <a:xfrm rot="5793310">
            <a:off x="2329397" y="-603784"/>
            <a:ext cx="7344816" cy="5472608"/>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pitchFamily="34" charset="0"/>
            </a:endParaRPr>
          </a:p>
        </p:txBody>
      </p:sp>
      <p:sp>
        <p:nvSpPr>
          <p:cNvPr id="7" name="TextBox 6"/>
          <p:cNvSpPr txBox="1"/>
          <p:nvPr/>
        </p:nvSpPr>
        <p:spPr>
          <a:xfrm>
            <a:off x="818691" y="1374775"/>
            <a:ext cx="208823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Narrow" panose="020B0606020202030204" pitchFamily="34" charset="0"/>
              </a:rPr>
              <a:t>Количество проблем со здоровьем</a:t>
            </a:r>
          </a:p>
        </p:txBody>
      </p:sp>
      <p:sp>
        <p:nvSpPr>
          <p:cNvPr id="8" name="TextBox 7"/>
          <p:cNvSpPr txBox="1"/>
          <p:nvPr/>
        </p:nvSpPr>
        <p:spPr>
          <a:xfrm>
            <a:off x="8976320" y="5805264"/>
            <a:ext cx="25202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Narrow" panose="020B0606020202030204" pitchFamily="34" charset="0"/>
              </a:rPr>
              <a:t>Возраст, годы</a:t>
            </a:r>
          </a:p>
        </p:txBody>
      </p:sp>
      <p:sp>
        <p:nvSpPr>
          <p:cNvPr id="9" name="TextBox 8"/>
          <p:cNvSpPr txBox="1"/>
          <p:nvPr/>
        </p:nvSpPr>
        <p:spPr>
          <a:xfrm>
            <a:off x="5467054" y="5939988"/>
            <a:ext cx="30963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Narrow" panose="020B0606020202030204" pitchFamily="34" charset="0"/>
              </a:rPr>
              <a:t>50        60        70        80        90</a:t>
            </a:r>
          </a:p>
        </p:txBody>
      </p:sp>
      <p:cxnSp>
        <p:nvCxnSpPr>
          <p:cNvPr id="14" name="Прямая соединительная линия 13"/>
          <p:cNvCxnSpPr/>
          <p:nvPr/>
        </p:nvCxnSpPr>
        <p:spPr>
          <a:xfrm>
            <a:off x="5611070" y="5805264"/>
            <a:ext cx="0" cy="1440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a:off x="6259142" y="5805264"/>
            <a:ext cx="0" cy="1440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a:xfrm>
            <a:off x="6907214" y="5805264"/>
            <a:ext cx="0" cy="1440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7483278" y="5805264"/>
            <a:ext cx="0" cy="1440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p:cNvCxnSpPr/>
          <p:nvPr/>
        </p:nvCxnSpPr>
        <p:spPr>
          <a:xfrm>
            <a:off x="8131350" y="5805264"/>
            <a:ext cx="0" cy="1440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p:nvPr/>
        </p:nvCxnSpPr>
        <p:spPr>
          <a:xfrm flipV="1">
            <a:off x="6600056" y="2276872"/>
            <a:ext cx="0" cy="3528392"/>
          </a:xfrm>
          <a:prstGeom prst="line">
            <a:avLst/>
          </a:prstGeom>
          <a:ln w="28575">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215680" y="3068960"/>
            <a:ext cx="2736304" cy="1754326"/>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Arial Narrow" panose="020B0606020202030204" pitchFamily="34" charset="0"/>
              </a:rPr>
              <a:t>Традиционный подход</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ru-RU" sz="1800" b="0" i="0" u="none" strike="noStrike" kern="1200" cap="none" spc="0" normalizeH="0" baseline="0" noProof="0" dirty="0">
                <a:ln>
                  <a:noFill/>
                </a:ln>
                <a:solidFill>
                  <a:prstClr val="black"/>
                </a:solidFill>
                <a:effectLst/>
                <a:uLnTx/>
                <a:uFillTx/>
                <a:latin typeface="Arial Narrow" panose="020B0606020202030204" pitchFamily="34" charset="0"/>
              </a:rPr>
              <a:t>Клинические алгоритмы</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ru-RU" sz="1800" b="0" i="0" u="none" strike="noStrike" kern="1200" cap="none" spc="0" normalizeH="0" baseline="0" noProof="0" dirty="0">
                <a:ln>
                  <a:noFill/>
                </a:ln>
                <a:solidFill>
                  <a:prstClr val="black"/>
                </a:solidFill>
                <a:effectLst/>
                <a:uLnTx/>
                <a:uFillTx/>
                <a:latin typeface="Arial Narrow" panose="020B0606020202030204" pitchFamily="34" charset="0"/>
              </a:rPr>
              <a:t>История болезни</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ru-RU" sz="1800" b="0" i="0" u="none" strike="noStrike" kern="1200" cap="none" spc="0" normalizeH="0" baseline="0" noProof="0" dirty="0">
                <a:ln>
                  <a:noFill/>
                </a:ln>
                <a:solidFill>
                  <a:prstClr val="black"/>
                </a:solidFill>
                <a:effectLst/>
                <a:uLnTx/>
                <a:uFillTx/>
                <a:latin typeface="Arial Narrow" panose="020B0606020202030204" pitchFamily="34" charset="0"/>
              </a:rPr>
              <a:t>Образование</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ru-RU" sz="1800" b="0" i="0" u="none" strike="noStrike" kern="1200" cap="none" spc="0" normalizeH="0" baseline="0" noProof="0" dirty="0">
                <a:ln>
                  <a:noFill/>
                </a:ln>
                <a:solidFill>
                  <a:prstClr val="black"/>
                </a:solidFill>
                <a:effectLst/>
                <a:uLnTx/>
                <a:uFillTx/>
                <a:latin typeface="Arial Narrow" panose="020B0606020202030204" pitchFamily="34" charset="0"/>
              </a:rPr>
              <a:t>РКИ</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ru-RU" sz="1800" b="0" i="0" u="none" strike="noStrike" kern="1200" cap="none" spc="0" normalizeH="0" baseline="0" noProof="0" dirty="0">
                <a:ln>
                  <a:noFill/>
                </a:ln>
                <a:solidFill>
                  <a:prstClr val="black"/>
                </a:solidFill>
                <a:effectLst/>
                <a:uLnTx/>
                <a:uFillTx/>
                <a:latin typeface="Arial Narrow" panose="020B0606020202030204" pitchFamily="34" charset="0"/>
              </a:rPr>
              <a:t>Ведение пациента</a:t>
            </a:r>
          </a:p>
        </p:txBody>
      </p:sp>
      <p:sp>
        <p:nvSpPr>
          <p:cNvPr id="23" name="TextBox 22"/>
          <p:cNvSpPr txBox="1"/>
          <p:nvPr/>
        </p:nvSpPr>
        <p:spPr>
          <a:xfrm>
            <a:off x="3143672" y="2276873"/>
            <a:ext cx="27363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prstClr val="black"/>
                </a:solidFill>
                <a:effectLst/>
                <a:uLnTx/>
                <a:uFillTx/>
                <a:latin typeface="Arial Narrow" panose="020B0606020202030204" pitchFamily="34" charset="0"/>
              </a:rPr>
              <a:t>1 заболевание</a:t>
            </a:r>
          </a:p>
        </p:txBody>
      </p:sp>
      <p:sp>
        <p:nvSpPr>
          <p:cNvPr id="24" name="TextBox 23"/>
          <p:cNvSpPr txBox="1"/>
          <p:nvPr/>
        </p:nvSpPr>
        <p:spPr>
          <a:xfrm>
            <a:off x="6816079" y="2276873"/>
            <a:ext cx="29714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err="1">
                <a:ln>
                  <a:noFill/>
                </a:ln>
                <a:solidFill>
                  <a:prstClr val="black"/>
                </a:solidFill>
                <a:effectLst/>
                <a:uLnTx/>
                <a:uFillTx/>
                <a:latin typeface="Arial Narrow" panose="020B0606020202030204" pitchFamily="34" charset="0"/>
              </a:rPr>
              <a:t>Полиморбидность</a:t>
            </a:r>
            <a:endParaRPr kumimoji="0" lang="ru-RU" sz="2400" b="0" i="0" u="none" strike="noStrike" kern="1200" cap="none" spc="0" normalizeH="0" baseline="0" noProof="0" dirty="0">
              <a:ln>
                <a:noFill/>
              </a:ln>
              <a:solidFill>
                <a:prstClr val="black"/>
              </a:solidFill>
              <a:effectLst/>
              <a:uLnTx/>
              <a:uFillTx/>
              <a:latin typeface="Arial Narrow" panose="020B0606020202030204" pitchFamily="34" charset="0"/>
            </a:endParaRPr>
          </a:p>
        </p:txBody>
      </p:sp>
      <p:grpSp>
        <p:nvGrpSpPr>
          <p:cNvPr id="3" name="Группа 32"/>
          <p:cNvGrpSpPr/>
          <p:nvPr/>
        </p:nvGrpSpPr>
        <p:grpSpPr>
          <a:xfrm>
            <a:off x="6816080" y="2852936"/>
            <a:ext cx="3024336" cy="2160240"/>
            <a:chOff x="5292080" y="2852936"/>
            <a:chExt cx="3024336" cy="2160240"/>
          </a:xfrm>
        </p:grpSpPr>
        <p:sp>
          <p:nvSpPr>
            <p:cNvPr id="25" name="TextBox 24"/>
            <p:cNvSpPr txBox="1"/>
            <p:nvPr/>
          </p:nvSpPr>
          <p:spPr>
            <a:xfrm>
              <a:off x="5292080" y="3068960"/>
              <a:ext cx="2736304" cy="1754326"/>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Arial Narrow" panose="020B0606020202030204" pitchFamily="34" charset="0"/>
                </a:rPr>
                <a:t>Традиционный подход</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ru-RU" sz="1800" b="0" i="0" u="none" strike="noStrike" kern="1200" cap="none" spc="0" normalizeH="0" baseline="0" noProof="0" dirty="0">
                  <a:ln>
                    <a:noFill/>
                  </a:ln>
                  <a:solidFill>
                    <a:prstClr val="black"/>
                  </a:solidFill>
                  <a:effectLst/>
                  <a:uLnTx/>
                  <a:uFillTx/>
                  <a:latin typeface="Arial Narrow" panose="020B0606020202030204" pitchFamily="34" charset="0"/>
                </a:rPr>
                <a:t>Клинические алгоритмы</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ru-RU" sz="1800" b="0" i="0" u="none" strike="noStrike" kern="1200" cap="none" spc="0" normalizeH="0" baseline="0" noProof="0" dirty="0">
                  <a:ln>
                    <a:noFill/>
                  </a:ln>
                  <a:solidFill>
                    <a:prstClr val="black"/>
                  </a:solidFill>
                  <a:effectLst/>
                  <a:uLnTx/>
                  <a:uFillTx/>
                  <a:latin typeface="Arial Narrow" panose="020B0606020202030204" pitchFamily="34" charset="0"/>
                </a:rPr>
                <a:t>История болезни</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ru-RU" sz="1800" b="0" i="0" u="none" strike="noStrike" kern="1200" cap="none" spc="0" normalizeH="0" baseline="0" noProof="0" dirty="0">
                  <a:ln>
                    <a:noFill/>
                  </a:ln>
                  <a:solidFill>
                    <a:prstClr val="black"/>
                  </a:solidFill>
                  <a:effectLst/>
                  <a:uLnTx/>
                  <a:uFillTx/>
                  <a:latin typeface="Arial Narrow" panose="020B0606020202030204" pitchFamily="34" charset="0"/>
                </a:rPr>
                <a:t>Образование</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ru-RU" sz="1800" b="0" i="0" u="none" strike="noStrike" kern="1200" cap="none" spc="0" normalizeH="0" baseline="0" noProof="0" dirty="0">
                  <a:ln>
                    <a:noFill/>
                  </a:ln>
                  <a:solidFill>
                    <a:prstClr val="black"/>
                  </a:solidFill>
                  <a:effectLst/>
                  <a:uLnTx/>
                  <a:uFillTx/>
                  <a:latin typeface="Arial Narrow" panose="020B0606020202030204" pitchFamily="34" charset="0"/>
                </a:rPr>
                <a:t>РКИ</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ru-RU" sz="1800" b="0" i="0" u="none" strike="noStrike" kern="1200" cap="none" spc="0" normalizeH="0" baseline="0" noProof="0" dirty="0">
                  <a:ln>
                    <a:noFill/>
                  </a:ln>
                  <a:solidFill>
                    <a:prstClr val="black"/>
                  </a:solidFill>
                  <a:effectLst/>
                  <a:uLnTx/>
                  <a:uFillTx/>
                  <a:latin typeface="Arial Narrow" panose="020B0606020202030204" pitchFamily="34" charset="0"/>
                </a:rPr>
                <a:t>Ведение пациента</a:t>
              </a:r>
            </a:p>
          </p:txBody>
        </p:sp>
        <p:cxnSp>
          <p:nvCxnSpPr>
            <p:cNvPr id="27" name="Прямая соединительная линия 26"/>
            <p:cNvCxnSpPr/>
            <p:nvPr/>
          </p:nvCxnSpPr>
          <p:spPr>
            <a:xfrm>
              <a:off x="5364088" y="2852936"/>
              <a:ext cx="2376264" cy="21602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p:nvPr/>
          </p:nvCxnSpPr>
          <p:spPr>
            <a:xfrm flipV="1">
              <a:off x="5652120" y="2924944"/>
              <a:ext cx="2664296" cy="20882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2" name="Выгнутая вверх стрелка 31"/>
          <p:cNvSpPr/>
          <p:nvPr/>
        </p:nvSpPr>
        <p:spPr>
          <a:xfrm>
            <a:off x="4511824" y="1628800"/>
            <a:ext cx="3456384" cy="50405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Arial Narrow" panose="020B0606020202030204" pitchFamily="34" charset="0"/>
            </a:endParaRPr>
          </a:p>
        </p:txBody>
      </p:sp>
    </p:spTree>
    <p:extLst>
      <p:ext uri="{BB962C8B-B14F-4D97-AF65-F5344CB8AC3E}">
        <p14:creationId xmlns:p14="http://schemas.microsoft.com/office/powerpoint/2010/main" val="309081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Прямая со стрелкой 3"/>
          <p:cNvCxnSpPr/>
          <p:nvPr/>
        </p:nvCxnSpPr>
        <p:spPr>
          <a:xfrm>
            <a:off x="2493256" y="2052464"/>
            <a:ext cx="0" cy="3744416"/>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Прямая со стрелкой 4"/>
          <p:cNvCxnSpPr/>
          <p:nvPr/>
        </p:nvCxnSpPr>
        <p:spPr>
          <a:xfrm flipH="1">
            <a:off x="2493256" y="5796880"/>
            <a:ext cx="7147918" cy="8384"/>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Дуга 5"/>
          <p:cNvSpPr/>
          <p:nvPr/>
        </p:nvSpPr>
        <p:spPr>
          <a:xfrm rot="5793310">
            <a:off x="2329397" y="-603784"/>
            <a:ext cx="7344816" cy="5472608"/>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7" name="TextBox 6"/>
          <p:cNvSpPr txBox="1"/>
          <p:nvPr/>
        </p:nvSpPr>
        <p:spPr>
          <a:xfrm>
            <a:off x="651626" y="1283269"/>
            <a:ext cx="208823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Narrow" panose="020B0606020202030204" pitchFamily="34" charset="0"/>
              </a:rPr>
              <a:t>Количество проблем со здоровьем</a:t>
            </a:r>
          </a:p>
        </p:txBody>
      </p:sp>
      <p:sp>
        <p:nvSpPr>
          <p:cNvPr id="8" name="TextBox 7"/>
          <p:cNvSpPr txBox="1"/>
          <p:nvPr/>
        </p:nvSpPr>
        <p:spPr>
          <a:xfrm>
            <a:off x="8757952" y="5805264"/>
            <a:ext cx="25202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Narrow" panose="020B0606020202030204" pitchFamily="34" charset="0"/>
              </a:rPr>
              <a:t>Возраст, годы</a:t>
            </a:r>
          </a:p>
        </p:txBody>
      </p:sp>
      <p:sp>
        <p:nvSpPr>
          <p:cNvPr id="9" name="TextBox 8"/>
          <p:cNvSpPr txBox="1"/>
          <p:nvPr/>
        </p:nvSpPr>
        <p:spPr>
          <a:xfrm>
            <a:off x="5248686" y="5939988"/>
            <a:ext cx="30963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Narrow" panose="020B0606020202030204" pitchFamily="34" charset="0"/>
              </a:rPr>
              <a:t>50        60        70        80        90</a:t>
            </a:r>
          </a:p>
        </p:txBody>
      </p:sp>
      <p:cxnSp>
        <p:nvCxnSpPr>
          <p:cNvPr id="14" name="Прямая соединительная линия 13"/>
          <p:cNvCxnSpPr/>
          <p:nvPr/>
        </p:nvCxnSpPr>
        <p:spPr>
          <a:xfrm>
            <a:off x="5392702" y="5805264"/>
            <a:ext cx="0" cy="1440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a:off x="6040774" y="5805264"/>
            <a:ext cx="0" cy="1440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a:xfrm>
            <a:off x="6688846" y="5805264"/>
            <a:ext cx="0" cy="1440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7264910" y="5805264"/>
            <a:ext cx="0" cy="1440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p:cNvCxnSpPr/>
          <p:nvPr/>
        </p:nvCxnSpPr>
        <p:spPr>
          <a:xfrm>
            <a:off x="7912982" y="5805264"/>
            <a:ext cx="0" cy="1440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p:nvPr/>
        </p:nvCxnSpPr>
        <p:spPr>
          <a:xfrm flipV="1">
            <a:off x="6381688" y="2276872"/>
            <a:ext cx="0" cy="3528392"/>
          </a:xfrm>
          <a:prstGeom prst="line">
            <a:avLst/>
          </a:prstGeom>
          <a:ln w="28575">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26" name="Содержимое 4"/>
          <p:cNvSpPr>
            <a:spLocks noGrp="1"/>
          </p:cNvSpPr>
          <p:nvPr>
            <p:ph sz="half" idx="1"/>
          </p:nvPr>
        </p:nvSpPr>
        <p:spPr>
          <a:xfrm>
            <a:off x="2781288" y="2060848"/>
            <a:ext cx="3384376" cy="3528392"/>
          </a:xfrm>
          <a:ln w="28575">
            <a:solidFill>
              <a:schemeClr val="tx1"/>
            </a:solidFill>
          </a:ln>
        </p:spPr>
        <p:txBody>
          <a:bodyPr>
            <a:noAutofit/>
          </a:bodyPr>
          <a:lstStyle/>
          <a:p>
            <a:r>
              <a:rPr lang="ru-RU" sz="1600" b="1" dirty="0">
                <a:solidFill>
                  <a:schemeClr val="accent1"/>
                </a:solidFill>
                <a:latin typeface="Arial Narrow" panose="020B0606020202030204" pitchFamily="34" charset="0"/>
              </a:rPr>
              <a:t>Основные </a:t>
            </a:r>
            <a:r>
              <a:rPr lang="ru-RU" sz="1600" b="1" dirty="0" smtClean="0">
                <a:solidFill>
                  <a:schemeClr val="accent1"/>
                </a:solidFill>
                <a:latin typeface="Arial Narrow" panose="020B0606020202030204" pitchFamily="34" charset="0"/>
              </a:rPr>
              <a:t>приоритеты</a:t>
            </a:r>
            <a:endParaRPr lang="ru-RU" sz="1600" b="1" dirty="0">
              <a:solidFill>
                <a:schemeClr val="accent1"/>
              </a:solidFill>
              <a:latin typeface="Arial Narrow" panose="020B0606020202030204" pitchFamily="34" charset="0"/>
            </a:endParaRPr>
          </a:p>
          <a:p>
            <a:pPr lvl="1"/>
            <a:r>
              <a:rPr lang="ru-RU" sz="1600" dirty="0">
                <a:latin typeface="Arial Narrow" panose="020B0606020202030204" pitchFamily="34" charset="0"/>
              </a:rPr>
              <a:t>Избежать ИМ, инсульта (первичная и вторичная профилактика)</a:t>
            </a:r>
          </a:p>
          <a:p>
            <a:pPr lvl="1"/>
            <a:r>
              <a:rPr lang="ru-RU" sz="1600" dirty="0">
                <a:latin typeface="Arial Narrow" panose="020B0606020202030204" pitchFamily="34" charset="0"/>
              </a:rPr>
              <a:t>Если ИМ или инсульт случился – полная социальная, физическая и психологическая реабилитация</a:t>
            </a:r>
          </a:p>
          <a:p>
            <a:r>
              <a:rPr lang="ru-RU" sz="1600" b="1" dirty="0">
                <a:solidFill>
                  <a:schemeClr val="accent1"/>
                </a:solidFill>
                <a:latin typeface="Arial Narrow" panose="020B0606020202030204" pitchFamily="34" charset="0"/>
              </a:rPr>
              <a:t>Главная цель</a:t>
            </a:r>
          </a:p>
          <a:p>
            <a:pPr lvl="1"/>
            <a:r>
              <a:rPr lang="ru-RU" sz="1600" dirty="0">
                <a:solidFill>
                  <a:srgbClr val="C00000"/>
                </a:solidFill>
                <a:latin typeface="Arial Narrow" panose="020B0606020202030204" pitchFamily="34" charset="0"/>
              </a:rPr>
              <a:t>контроль ФР риска СС событий</a:t>
            </a:r>
          </a:p>
          <a:p>
            <a:pPr lvl="1"/>
            <a:r>
              <a:rPr lang="ru-RU" sz="1600" dirty="0">
                <a:latin typeface="Arial Narrow" panose="020B0606020202030204" pitchFamily="34" charset="0"/>
              </a:rPr>
              <a:t>Оптимальное АД  - то, что обеспечивает профилактику СС событий и инсульта</a:t>
            </a:r>
          </a:p>
        </p:txBody>
      </p:sp>
      <p:sp>
        <p:nvSpPr>
          <p:cNvPr id="29" name="Содержимое 5"/>
          <p:cNvSpPr txBox="1">
            <a:spLocks/>
          </p:cNvSpPr>
          <p:nvPr/>
        </p:nvSpPr>
        <p:spPr>
          <a:xfrm>
            <a:off x="6669720" y="2060848"/>
            <a:ext cx="3779912" cy="3456384"/>
          </a:xfrm>
          <a:prstGeom prst="rect">
            <a:avLst/>
          </a:prstGeom>
          <a:solidFill>
            <a:schemeClr val="bg1"/>
          </a:solidFill>
          <a:ln w="28575">
            <a:solidFill>
              <a:schemeClr val="tx1"/>
            </a:solidFill>
          </a:ln>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ru-RU" sz="1600" b="1" i="0" u="none" strike="noStrike" kern="1200" cap="none" spc="0" normalizeH="0" baseline="0" noProof="0" dirty="0">
                <a:ln>
                  <a:noFill/>
                </a:ln>
                <a:solidFill>
                  <a:srgbClr val="5B9BD5"/>
                </a:solidFill>
                <a:effectLst/>
                <a:uLnTx/>
                <a:uFillTx/>
                <a:latin typeface="Arial Narrow" panose="020B0606020202030204" pitchFamily="34" charset="0"/>
              </a:rPr>
              <a:t>Основные </a:t>
            </a:r>
            <a:r>
              <a:rPr kumimoji="0" lang="ru-RU" sz="1600" b="1" i="0" u="none" strike="noStrike" kern="1200" cap="none" spc="0" normalizeH="0" baseline="0" noProof="0" dirty="0" smtClean="0">
                <a:ln>
                  <a:noFill/>
                </a:ln>
                <a:solidFill>
                  <a:srgbClr val="5B9BD5"/>
                </a:solidFill>
                <a:effectLst/>
                <a:uLnTx/>
                <a:uFillTx/>
                <a:latin typeface="Arial Narrow" panose="020B0606020202030204" pitchFamily="34" charset="0"/>
              </a:rPr>
              <a:t>приоритеты</a:t>
            </a:r>
            <a:endParaRPr kumimoji="0" lang="ru-RU" sz="1600" b="1" i="0" u="none" strike="noStrike" kern="1200" cap="none" spc="0" normalizeH="0" baseline="0" noProof="0" dirty="0">
              <a:ln>
                <a:noFill/>
              </a:ln>
              <a:solidFill>
                <a:srgbClr val="5B9BD5"/>
              </a:solidFill>
              <a:effectLst/>
              <a:uLnTx/>
              <a:uFillTx/>
              <a:latin typeface="Arial Narrow" panose="020B0606020202030204" pitchFamily="34" charset="0"/>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ru-RU" sz="1600" b="1" i="0" u="none" strike="noStrike" kern="1200" cap="none" spc="0" normalizeH="0" baseline="0" noProof="0" dirty="0">
                <a:ln>
                  <a:noFill/>
                </a:ln>
                <a:solidFill>
                  <a:srgbClr val="C00000"/>
                </a:solidFill>
                <a:effectLst/>
                <a:uLnTx/>
                <a:uFillTx/>
                <a:latin typeface="Arial Narrow" panose="020B0606020202030204" pitchFamily="34" charset="0"/>
              </a:rPr>
              <a:t>Возможность жить самостоятельно, без помощи в базовой ежедневной активности</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ru-RU" sz="1600" b="1" i="0" u="none" strike="noStrike" kern="1200" cap="none" spc="0" normalizeH="0" baseline="0" noProof="0" dirty="0">
                <a:ln>
                  <a:noFill/>
                </a:ln>
                <a:solidFill>
                  <a:srgbClr val="C00000"/>
                </a:solidFill>
                <a:effectLst/>
                <a:uLnTx/>
                <a:uFillTx/>
                <a:latin typeface="Arial Narrow" panose="020B0606020202030204" pitchFamily="34" charset="0"/>
              </a:rPr>
              <a:t>Когнитивная сохранность</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ru-RU" sz="1600" b="1" i="0" u="none" strike="noStrike" kern="1200" cap="none" spc="0" normalizeH="0" baseline="0" noProof="0" dirty="0">
                <a:ln>
                  <a:noFill/>
                </a:ln>
                <a:solidFill>
                  <a:srgbClr val="5B9BD5"/>
                </a:solidFill>
                <a:effectLst/>
                <a:uLnTx/>
                <a:uFillTx/>
                <a:latin typeface="Arial Narrow" panose="020B0606020202030204" pitchFamily="34" charset="0"/>
              </a:rPr>
              <a:t>Главная цель</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ru-RU" sz="1600" b="1" i="0" u="none" strike="noStrike" kern="1200" cap="none" spc="0" normalizeH="0" baseline="0" noProof="0" dirty="0">
                <a:ln>
                  <a:noFill/>
                </a:ln>
                <a:solidFill>
                  <a:srgbClr val="C00000"/>
                </a:solidFill>
                <a:effectLst/>
                <a:uLnTx/>
                <a:uFillTx/>
                <a:latin typeface="Arial Narrow" panose="020B0606020202030204" pitchFamily="34" charset="0"/>
              </a:rPr>
              <a:t>Качество жизни и контроль симптомов</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ru-RU" sz="1600" b="0" i="0" u="none" strike="noStrike" kern="1200" cap="none" spc="0" normalizeH="0" baseline="0" noProof="0" dirty="0">
                <a:ln>
                  <a:noFill/>
                </a:ln>
                <a:solidFill>
                  <a:prstClr val="black"/>
                </a:solidFill>
                <a:effectLst/>
                <a:uLnTx/>
                <a:uFillTx/>
                <a:latin typeface="Arial Narrow" panose="020B0606020202030204" pitchFamily="34" charset="0"/>
              </a:rPr>
              <a:t>Оптимальное АД - то, что хорошо переносится, обеспечивает сохранность когнитивные функции, не повышает риск падений</a:t>
            </a:r>
          </a:p>
        </p:txBody>
      </p:sp>
      <p:sp>
        <p:nvSpPr>
          <p:cNvPr id="19" name="Заголовок 1"/>
          <p:cNvSpPr txBox="1">
            <a:spLocks/>
          </p:cNvSpPr>
          <p:nvPr/>
        </p:nvSpPr>
        <p:spPr>
          <a:xfrm>
            <a:off x="820046" y="9955"/>
            <a:ext cx="9582047"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200" b="1" dirty="0" smtClean="0">
                <a:solidFill>
                  <a:srgbClr val="0070C0"/>
                </a:solidFill>
                <a:latin typeface="Arial Narrow" panose="020B0606020202030204" pitchFamily="34" charset="0"/>
              </a:rPr>
              <a:t>Возраст-ассоциированные проблемы со здоровьем: изменение целей лечения и приоритетов пациентов</a:t>
            </a:r>
            <a:endParaRPr lang="ru-RU" sz="3200" b="1" dirty="0">
              <a:solidFill>
                <a:srgbClr val="0070C0"/>
              </a:solidFill>
              <a:latin typeface="Arial Narrow" panose="020B0606020202030204" pitchFamily="34" charset="0"/>
            </a:endParaRPr>
          </a:p>
        </p:txBody>
      </p:sp>
    </p:spTree>
    <p:extLst>
      <p:ext uri="{BB962C8B-B14F-4D97-AF65-F5344CB8AC3E}">
        <p14:creationId xmlns:p14="http://schemas.microsoft.com/office/powerpoint/2010/main" val="118213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41807" y="2286191"/>
            <a:ext cx="2104844" cy="646331"/>
          </a:xfrm>
          <a:prstGeom prst="rect">
            <a:avLst/>
          </a:prstGeom>
          <a:noFill/>
        </p:spPr>
        <p:txBody>
          <a:bodyPr wrap="square" rtlCol="0">
            <a:spAutoFit/>
          </a:bodyPr>
          <a:lstStyle/>
          <a:p>
            <a:pPr algn="ctr"/>
            <a:r>
              <a:rPr lang="ru-RU" dirty="0">
                <a:latin typeface="Arial Narrow" panose="020B0606020202030204" pitchFamily="34" charset="0"/>
              </a:rPr>
              <a:t>Лучшие доказательства РКИ</a:t>
            </a:r>
          </a:p>
        </p:txBody>
      </p:sp>
      <p:sp>
        <p:nvSpPr>
          <p:cNvPr id="6" name="TextBox 5"/>
          <p:cNvSpPr txBox="1"/>
          <p:nvPr/>
        </p:nvSpPr>
        <p:spPr>
          <a:xfrm>
            <a:off x="6352611" y="2382994"/>
            <a:ext cx="1919437" cy="646331"/>
          </a:xfrm>
          <a:prstGeom prst="rect">
            <a:avLst/>
          </a:prstGeom>
          <a:noFill/>
        </p:spPr>
        <p:txBody>
          <a:bodyPr wrap="square" rtlCol="0">
            <a:spAutoFit/>
          </a:bodyPr>
          <a:lstStyle/>
          <a:p>
            <a:pPr algn="ctr"/>
            <a:r>
              <a:rPr lang="ru-RU" dirty="0">
                <a:latin typeface="Arial Narrow" panose="020B0606020202030204" pitchFamily="34" charset="0"/>
              </a:rPr>
              <a:t>Предпочтения и ценности пациента</a:t>
            </a:r>
          </a:p>
        </p:txBody>
      </p:sp>
      <p:sp>
        <p:nvSpPr>
          <p:cNvPr id="7" name="TextBox 6"/>
          <p:cNvSpPr txBox="1"/>
          <p:nvPr/>
        </p:nvSpPr>
        <p:spPr>
          <a:xfrm>
            <a:off x="5094973" y="3577053"/>
            <a:ext cx="1850891" cy="923330"/>
          </a:xfrm>
          <a:prstGeom prst="rect">
            <a:avLst/>
          </a:prstGeom>
          <a:noFill/>
        </p:spPr>
        <p:txBody>
          <a:bodyPr wrap="square" rtlCol="0">
            <a:spAutoFit/>
          </a:bodyPr>
          <a:lstStyle/>
          <a:p>
            <a:pPr algn="ctr"/>
            <a:r>
              <a:rPr lang="ru-RU" dirty="0">
                <a:latin typeface="Arial Narrow" panose="020B0606020202030204" pitchFamily="34" charset="0"/>
              </a:rPr>
              <a:t>Личный клинический опыт врача</a:t>
            </a:r>
          </a:p>
        </p:txBody>
      </p:sp>
      <p:sp>
        <p:nvSpPr>
          <p:cNvPr id="8" name="Овал 7"/>
          <p:cNvSpPr/>
          <p:nvPr/>
        </p:nvSpPr>
        <p:spPr>
          <a:xfrm>
            <a:off x="3368040" y="1771650"/>
            <a:ext cx="2796540" cy="186690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9" name="Овал 8"/>
          <p:cNvSpPr/>
          <p:nvPr/>
        </p:nvSpPr>
        <p:spPr>
          <a:xfrm>
            <a:off x="5700931" y="1771650"/>
            <a:ext cx="2796540" cy="186690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0" name="Овал 9"/>
          <p:cNvSpPr/>
          <p:nvPr/>
        </p:nvSpPr>
        <p:spPr>
          <a:xfrm>
            <a:off x="4622147" y="2823072"/>
            <a:ext cx="2796540" cy="186690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1" name="Заголовок 1"/>
          <p:cNvSpPr txBox="1">
            <a:spLocks/>
          </p:cNvSpPr>
          <p:nvPr/>
        </p:nvSpPr>
        <p:spPr>
          <a:xfrm>
            <a:off x="2077067" y="129752"/>
            <a:ext cx="7886700" cy="994172"/>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ru-RU" sz="3200" b="1" dirty="0">
                <a:solidFill>
                  <a:srgbClr val="0070C0"/>
                </a:solidFill>
                <a:latin typeface="Arial Narrow" panose="020B0606020202030204" pitchFamily="34" charset="0"/>
              </a:rPr>
              <a:t>Доказательная медицина</a:t>
            </a:r>
          </a:p>
        </p:txBody>
      </p:sp>
    </p:spTree>
    <p:extLst>
      <p:ext uri="{BB962C8B-B14F-4D97-AF65-F5344CB8AC3E}">
        <p14:creationId xmlns:p14="http://schemas.microsoft.com/office/powerpoint/2010/main" val="1694445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220875" y="2062513"/>
            <a:ext cx="6078353" cy="3793679"/>
          </a:xfrm>
          <a:prstGeom prst="rect">
            <a:avLst/>
          </a:prstGeom>
        </p:spPr>
      </p:pic>
      <p:sp>
        <p:nvSpPr>
          <p:cNvPr id="6" name="TextBox 5"/>
          <p:cNvSpPr txBox="1"/>
          <p:nvPr/>
        </p:nvSpPr>
        <p:spPr>
          <a:xfrm>
            <a:off x="2374336" y="5574192"/>
            <a:ext cx="1761423" cy="369332"/>
          </a:xfrm>
          <a:prstGeom prst="rect">
            <a:avLst/>
          </a:prstGeom>
          <a:solidFill>
            <a:schemeClr val="bg1"/>
          </a:solidFill>
          <a:ln>
            <a:noFill/>
          </a:ln>
        </p:spPr>
        <p:txBody>
          <a:bodyPr wrap="square" rtlCol="0">
            <a:spAutoFit/>
          </a:bodyPr>
          <a:lstStyle/>
          <a:p>
            <a:r>
              <a:rPr lang="ru-RU" dirty="0"/>
              <a:t>Возраст</a:t>
            </a:r>
          </a:p>
        </p:txBody>
      </p:sp>
      <p:sp>
        <p:nvSpPr>
          <p:cNvPr id="7" name="Овал 6"/>
          <p:cNvSpPr/>
          <p:nvPr/>
        </p:nvSpPr>
        <p:spPr>
          <a:xfrm>
            <a:off x="1269837" y="2252799"/>
            <a:ext cx="3769493" cy="2281112"/>
          </a:xfrm>
          <a:prstGeom prst="ellipse">
            <a:avLst/>
          </a:prstGeom>
          <a:solidFill>
            <a:schemeClr val="accent4">
              <a:lumMod val="60000"/>
              <a:lumOff val="40000"/>
            </a:schemeClr>
          </a:solidFill>
          <a:ln w="381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8" name="Прямоугольник 7"/>
          <p:cNvSpPr/>
          <p:nvPr/>
        </p:nvSpPr>
        <p:spPr>
          <a:xfrm>
            <a:off x="3255048" y="2230631"/>
            <a:ext cx="2639729" cy="1436496"/>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9" name="TextBox 8"/>
          <p:cNvSpPr txBox="1"/>
          <p:nvPr/>
        </p:nvSpPr>
        <p:spPr>
          <a:xfrm>
            <a:off x="1504452" y="3071754"/>
            <a:ext cx="1313848" cy="646331"/>
          </a:xfrm>
          <a:prstGeom prst="rect">
            <a:avLst/>
          </a:prstGeom>
          <a:noFill/>
        </p:spPr>
        <p:txBody>
          <a:bodyPr wrap="square" rtlCol="0">
            <a:spAutoFit/>
          </a:bodyPr>
          <a:lstStyle/>
          <a:p>
            <a:r>
              <a:rPr lang="ru-RU" dirty="0"/>
              <a:t>Общая популяция</a:t>
            </a:r>
          </a:p>
        </p:txBody>
      </p:sp>
      <p:sp>
        <p:nvSpPr>
          <p:cNvPr id="10" name="TextBox 9"/>
          <p:cNvSpPr txBox="1"/>
          <p:nvPr/>
        </p:nvSpPr>
        <p:spPr>
          <a:xfrm>
            <a:off x="3839180" y="2352559"/>
            <a:ext cx="1560497" cy="1200329"/>
          </a:xfrm>
          <a:prstGeom prst="rect">
            <a:avLst/>
          </a:prstGeom>
          <a:noFill/>
        </p:spPr>
        <p:txBody>
          <a:bodyPr wrap="square" rtlCol="0">
            <a:spAutoFit/>
          </a:bodyPr>
          <a:lstStyle/>
          <a:p>
            <a:r>
              <a:rPr lang="ru-RU" dirty="0">
                <a:solidFill>
                  <a:schemeClr val="bg1"/>
                </a:solidFill>
              </a:rPr>
              <a:t>Реальная клиническая практика гериатра</a:t>
            </a:r>
          </a:p>
        </p:txBody>
      </p:sp>
      <p:sp>
        <p:nvSpPr>
          <p:cNvPr id="11" name="Прямоугольник 10"/>
          <p:cNvSpPr/>
          <p:nvPr/>
        </p:nvSpPr>
        <p:spPr>
          <a:xfrm>
            <a:off x="1269836" y="4223497"/>
            <a:ext cx="1104500" cy="3083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t>Доказательная медицина</a:t>
            </a:r>
          </a:p>
        </p:txBody>
      </p:sp>
      <p:sp>
        <p:nvSpPr>
          <p:cNvPr id="12" name="Прямоугольник 11"/>
          <p:cNvSpPr/>
          <p:nvPr/>
        </p:nvSpPr>
        <p:spPr>
          <a:xfrm>
            <a:off x="2374335" y="4207856"/>
            <a:ext cx="904175" cy="308300"/>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p>
        </p:txBody>
      </p:sp>
      <p:sp>
        <p:nvSpPr>
          <p:cNvPr id="13" name="TextBox 12"/>
          <p:cNvSpPr txBox="1"/>
          <p:nvPr/>
        </p:nvSpPr>
        <p:spPr>
          <a:xfrm rot="16200000">
            <a:off x="-567648" y="3231772"/>
            <a:ext cx="1924141" cy="323165"/>
          </a:xfrm>
          <a:prstGeom prst="rect">
            <a:avLst/>
          </a:prstGeom>
          <a:solidFill>
            <a:schemeClr val="bg1"/>
          </a:solidFill>
        </p:spPr>
        <p:txBody>
          <a:bodyPr wrap="square" rtlCol="0">
            <a:spAutoFit/>
          </a:bodyPr>
          <a:lstStyle/>
          <a:p>
            <a:r>
              <a:rPr lang="ru-RU" sz="1500" dirty="0" err="1"/>
              <a:t>Мультиморбидность</a:t>
            </a:r>
            <a:endParaRPr lang="ru-RU" sz="1500" dirty="0"/>
          </a:p>
        </p:txBody>
      </p:sp>
      <p:sp>
        <p:nvSpPr>
          <p:cNvPr id="14" name="Заголовок 1"/>
          <p:cNvSpPr>
            <a:spLocks noGrp="1"/>
          </p:cNvSpPr>
          <p:nvPr>
            <p:ph type="title"/>
          </p:nvPr>
        </p:nvSpPr>
        <p:spPr>
          <a:xfrm>
            <a:off x="6203516" y="919513"/>
            <a:ext cx="5953760" cy="1143000"/>
          </a:xfrm>
        </p:spPr>
        <p:txBody>
          <a:bodyPr>
            <a:noAutofit/>
          </a:bodyPr>
          <a:lstStyle/>
          <a:p>
            <a:pPr algn="ctr"/>
            <a:r>
              <a:rPr lang="ru-RU" sz="3200" dirty="0" smtClean="0">
                <a:solidFill>
                  <a:schemeClr val="accent1"/>
                </a:solidFill>
              </a:rPr>
              <a:t>Ключевые критерии исключения из РКИ по АГ</a:t>
            </a:r>
            <a:endParaRPr lang="ru-RU" sz="3200" dirty="0">
              <a:solidFill>
                <a:schemeClr val="accent1"/>
              </a:solidFill>
            </a:endParaRPr>
          </a:p>
        </p:txBody>
      </p:sp>
      <p:sp>
        <p:nvSpPr>
          <p:cNvPr id="15" name="Содержимое 2"/>
          <p:cNvSpPr>
            <a:spLocks noGrp="1"/>
          </p:cNvSpPr>
          <p:nvPr>
            <p:ph idx="1"/>
          </p:nvPr>
        </p:nvSpPr>
        <p:spPr>
          <a:xfrm>
            <a:off x="6478909" y="2173105"/>
            <a:ext cx="7943091" cy="4525963"/>
          </a:xfrm>
        </p:spPr>
        <p:txBody>
          <a:bodyPr>
            <a:normAutofit/>
          </a:bodyPr>
          <a:lstStyle/>
          <a:p>
            <a:r>
              <a:rPr lang="ru-RU" sz="2800" dirty="0" err="1" smtClean="0"/>
              <a:t>Мультиморбидность</a:t>
            </a:r>
            <a:endParaRPr lang="ru-RU" sz="2800" dirty="0" smtClean="0"/>
          </a:p>
          <a:p>
            <a:r>
              <a:rPr lang="ru-RU" sz="2800" dirty="0" smtClean="0"/>
              <a:t>Старческая астения</a:t>
            </a:r>
          </a:p>
          <a:p>
            <a:r>
              <a:rPr lang="ru-RU" sz="2800" dirty="0" smtClean="0"/>
              <a:t>Когнитивные нарушения</a:t>
            </a:r>
          </a:p>
          <a:p>
            <a:r>
              <a:rPr lang="ru-RU" sz="2800" dirty="0" smtClean="0"/>
              <a:t>Ортостатическая гипотония</a:t>
            </a:r>
          </a:p>
          <a:p>
            <a:r>
              <a:rPr lang="ru-RU" sz="2800" dirty="0" smtClean="0"/>
              <a:t>Падения</a:t>
            </a:r>
          </a:p>
          <a:p>
            <a:r>
              <a:rPr lang="ru-RU" dirty="0" err="1" smtClean="0"/>
              <a:t>Полипрагмазия</a:t>
            </a:r>
            <a:endParaRPr lang="ru-RU" sz="2800" dirty="0" smtClean="0"/>
          </a:p>
        </p:txBody>
      </p:sp>
      <p:sp>
        <p:nvSpPr>
          <p:cNvPr id="16" name="Заголовок 1"/>
          <p:cNvSpPr txBox="1">
            <a:spLocks/>
          </p:cNvSpPr>
          <p:nvPr/>
        </p:nvSpPr>
        <p:spPr>
          <a:xfrm>
            <a:off x="1504452" y="-21266"/>
            <a:ext cx="8318555"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200" b="1" dirty="0" smtClean="0">
                <a:solidFill>
                  <a:srgbClr val="0070C0"/>
                </a:solidFill>
              </a:rPr>
              <a:t>Ограничения РКИ по АГ у пациентов старшего возраста </a:t>
            </a:r>
            <a:endParaRPr lang="ru-RU" sz="3200" b="1" dirty="0">
              <a:solidFill>
                <a:srgbClr val="0070C0"/>
              </a:solidFill>
            </a:endParaRPr>
          </a:p>
        </p:txBody>
      </p:sp>
      <p:sp>
        <p:nvSpPr>
          <p:cNvPr id="17" name="Заголовок 1"/>
          <p:cNvSpPr txBox="1">
            <a:spLocks/>
          </p:cNvSpPr>
          <p:nvPr/>
        </p:nvSpPr>
        <p:spPr>
          <a:xfrm>
            <a:off x="-417576" y="1055646"/>
            <a:ext cx="6792796"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200" dirty="0" smtClean="0">
                <a:solidFill>
                  <a:schemeClr val="accent1"/>
                </a:solidFill>
              </a:rPr>
              <a:t>Популяция  РКИ </a:t>
            </a:r>
            <a:r>
              <a:rPr lang="en-US" sz="3200" dirty="0" smtClean="0">
                <a:solidFill>
                  <a:schemeClr val="accent1"/>
                </a:solidFill>
              </a:rPr>
              <a:t>vs</a:t>
            </a:r>
            <a:r>
              <a:rPr lang="ru-RU" sz="3200" dirty="0" smtClean="0">
                <a:solidFill>
                  <a:schemeClr val="accent1"/>
                </a:solidFill>
              </a:rPr>
              <a:t> популяция гериатрических пациентов </a:t>
            </a:r>
            <a:endParaRPr lang="ru-RU" sz="3200" dirty="0">
              <a:solidFill>
                <a:schemeClr val="accent1"/>
              </a:solidFill>
            </a:endParaRPr>
          </a:p>
        </p:txBody>
      </p:sp>
    </p:spTree>
    <p:extLst>
      <p:ext uri="{BB962C8B-B14F-4D97-AF65-F5344CB8AC3E}">
        <p14:creationId xmlns:p14="http://schemas.microsoft.com/office/powerpoint/2010/main" val="1500382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37250" y="230769"/>
            <a:ext cx="7886700" cy="994172"/>
          </a:xfrm>
        </p:spPr>
        <p:txBody>
          <a:bodyPr>
            <a:normAutofit/>
          </a:bodyPr>
          <a:lstStyle/>
          <a:p>
            <a:pPr algn="ctr"/>
            <a:r>
              <a:rPr lang="ru-RU" sz="3200" b="1" dirty="0">
                <a:solidFill>
                  <a:srgbClr val="0070C0"/>
                </a:solidFill>
                <a:latin typeface="Arial Narrow" panose="020B0606020202030204" pitchFamily="34" charset="0"/>
              </a:rPr>
              <a:t>«Развод» с доказательной медициной</a:t>
            </a:r>
          </a:p>
        </p:txBody>
      </p:sp>
      <p:sp>
        <p:nvSpPr>
          <p:cNvPr id="3" name="Объект 2"/>
          <p:cNvSpPr>
            <a:spLocks noGrp="1"/>
          </p:cNvSpPr>
          <p:nvPr>
            <p:ph idx="1"/>
          </p:nvPr>
        </p:nvSpPr>
        <p:spPr/>
        <p:txBody>
          <a:bodyPr/>
          <a:lstStyle/>
          <a:p>
            <a:endParaRPr lang="ru-RU"/>
          </a:p>
        </p:txBody>
      </p:sp>
      <p:pic>
        <p:nvPicPr>
          <p:cNvPr id="4" name="Рисунок 3"/>
          <p:cNvPicPr>
            <a:picLocks noChangeAspect="1"/>
          </p:cNvPicPr>
          <p:nvPr/>
        </p:nvPicPr>
        <p:blipFill rotWithShape="1">
          <a:blip r:embed="rId2"/>
          <a:srcRect l="-731" t="14730" r="731" b="-1141"/>
          <a:stretch/>
        </p:blipFill>
        <p:spPr>
          <a:xfrm>
            <a:off x="1437372" y="1911217"/>
            <a:ext cx="8886578" cy="4375943"/>
          </a:xfrm>
          <a:prstGeom prst="rect">
            <a:avLst/>
          </a:prstGeom>
        </p:spPr>
      </p:pic>
      <p:sp>
        <p:nvSpPr>
          <p:cNvPr id="5" name="TextBox 4"/>
          <p:cNvSpPr txBox="1"/>
          <p:nvPr/>
        </p:nvSpPr>
        <p:spPr>
          <a:xfrm>
            <a:off x="1971575" y="2053344"/>
            <a:ext cx="4026455" cy="369332"/>
          </a:xfrm>
          <a:prstGeom prst="rect">
            <a:avLst/>
          </a:prstGeom>
          <a:solidFill>
            <a:srgbClr val="000066"/>
          </a:solidFill>
          <a:ln>
            <a:noFill/>
          </a:ln>
        </p:spPr>
        <p:txBody>
          <a:bodyPr wrap="square" rtlCol="0">
            <a:spAutoFit/>
          </a:bodyPr>
          <a:lstStyle/>
          <a:p>
            <a:pPr algn="ctr"/>
            <a:r>
              <a:rPr lang="ru-RU" dirty="0">
                <a:solidFill>
                  <a:schemeClr val="bg1"/>
                </a:solidFill>
                <a:latin typeface="Arial Narrow" panose="020B0606020202030204" pitchFamily="34" charset="0"/>
              </a:rPr>
              <a:t>Пирамида доказательной медицины</a:t>
            </a:r>
          </a:p>
        </p:txBody>
      </p:sp>
      <p:sp>
        <p:nvSpPr>
          <p:cNvPr id="6" name="TextBox 5"/>
          <p:cNvSpPr txBox="1"/>
          <p:nvPr/>
        </p:nvSpPr>
        <p:spPr>
          <a:xfrm>
            <a:off x="7658896" y="2289598"/>
            <a:ext cx="1800790" cy="923330"/>
          </a:xfrm>
          <a:prstGeom prst="rect">
            <a:avLst/>
          </a:prstGeom>
          <a:solidFill>
            <a:schemeClr val="bg1"/>
          </a:solidFill>
        </p:spPr>
        <p:txBody>
          <a:bodyPr wrap="square" rtlCol="0">
            <a:spAutoFit/>
          </a:bodyPr>
          <a:lstStyle/>
          <a:p>
            <a:r>
              <a:rPr lang="ru-RU" dirty="0">
                <a:latin typeface="Arial Narrow" panose="020B0606020202030204" pitchFamily="34" charset="0"/>
              </a:rPr>
              <a:t>Предпочтения и ценности пациента</a:t>
            </a:r>
          </a:p>
        </p:txBody>
      </p:sp>
      <p:sp>
        <p:nvSpPr>
          <p:cNvPr id="7" name="TextBox 6"/>
          <p:cNvSpPr txBox="1"/>
          <p:nvPr/>
        </p:nvSpPr>
        <p:spPr>
          <a:xfrm>
            <a:off x="7614865" y="4118238"/>
            <a:ext cx="1938711" cy="923330"/>
          </a:xfrm>
          <a:prstGeom prst="rect">
            <a:avLst/>
          </a:prstGeom>
          <a:solidFill>
            <a:schemeClr val="bg1"/>
          </a:solidFill>
        </p:spPr>
        <p:txBody>
          <a:bodyPr wrap="square" rtlCol="0">
            <a:spAutoFit/>
          </a:bodyPr>
          <a:lstStyle/>
          <a:p>
            <a:r>
              <a:rPr lang="ru-RU" dirty="0">
                <a:latin typeface="Arial Narrow" panose="020B0606020202030204" pitchFamily="34" charset="0"/>
              </a:rPr>
              <a:t>Личный клинический опыт врача</a:t>
            </a:r>
          </a:p>
        </p:txBody>
      </p:sp>
    </p:spTree>
    <p:extLst>
      <p:ext uri="{BB962C8B-B14F-4D97-AF65-F5344CB8AC3E}">
        <p14:creationId xmlns:p14="http://schemas.microsoft.com/office/powerpoint/2010/main" val="2889751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Заголовок 1"/>
          <p:cNvSpPr>
            <a:spLocks noGrp="1"/>
          </p:cNvSpPr>
          <p:nvPr>
            <p:ph type="title"/>
          </p:nvPr>
        </p:nvSpPr>
        <p:spPr>
          <a:xfrm>
            <a:off x="47625" y="329227"/>
            <a:ext cx="12192000" cy="1325562"/>
          </a:xfrm>
        </p:spPr>
        <p:txBody>
          <a:bodyPr>
            <a:normAutofit/>
          </a:bodyPr>
          <a:lstStyle/>
          <a:p>
            <a:pPr algn="ctr"/>
            <a:r>
              <a:rPr lang="ru-RU" altLang="ru-RU" sz="3200" b="1" dirty="0">
                <a:solidFill>
                  <a:srgbClr val="0070C0"/>
                </a:solidFill>
                <a:latin typeface="Arial Narrow" panose="020B0606020202030204" pitchFamily="34" charset="0"/>
                <a:cs typeface="Arial" pitchFamily="34" charset="0"/>
              </a:rPr>
              <a:t>Глобальные проблемы назначение ЛС</a:t>
            </a:r>
            <a:br>
              <a:rPr lang="ru-RU" altLang="ru-RU" sz="3200" b="1" dirty="0">
                <a:solidFill>
                  <a:srgbClr val="0070C0"/>
                </a:solidFill>
                <a:latin typeface="Arial Narrow" panose="020B0606020202030204" pitchFamily="34" charset="0"/>
                <a:cs typeface="Arial" pitchFamily="34" charset="0"/>
              </a:rPr>
            </a:br>
            <a:r>
              <a:rPr lang="ru-RU" altLang="ru-RU" sz="3200" b="1" dirty="0">
                <a:solidFill>
                  <a:srgbClr val="0070C0"/>
                </a:solidFill>
                <a:latin typeface="Arial Narrow" panose="020B0606020202030204" pitchFamily="34" charset="0"/>
                <a:cs typeface="Arial" pitchFamily="34" charset="0"/>
              </a:rPr>
              <a:t> в пожилом и старческом возрасте</a:t>
            </a:r>
          </a:p>
        </p:txBody>
      </p:sp>
      <p:sp>
        <p:nvSpPr>
          <p:cNvPr id="128002" name="Содержимое 2"/>
          <p:cNvSpPr>
            <a:spLocks noGrp="1"/>
          </p:cNvSpPr>
          <p:nvPr>
            <p:ph idx="1"/>
          </p:nvPr>
        </p:nvSpPr>
        <p:spPr>
          <a:xfrm>
            <a:off x="887005" y="2289376"/>
            <a:ext cx="10513239" cy="4351337"/>
          </a:xfrm>
        </p:spPr>
        <p:txBody>
          <a:bodyPr/>
          <a:lstStyle/>
          <a:p>
            <a:pPr algn="just"/>
            <a:r>
              <a:rPr lang="ru-RU" altLang="ru-RU" sz="2400" dirty="0">
                <a:latin typeface="Arial Narrow" panose="020B0606020202030204" pitchFamily="34" charset="0"/>
                <a:cs typeface="Arial" pitchFamily="34" charset="0"/>
              </a:rPr>
              <a:t>Доказательные рекомендации ориентированы на одно состояние не применимы к пожилому </a:t>
            </a:r>
            <a:r>
              <a:rPr lang="ru-RU" altLang="ru-RU" sz="2400" dirty="0" err="1">
                <a:latin typeface="Arial Narrow" panose="020B0606020202030204" pitchFamily="34" charset="0"/>
                <a:cs typeface="Arial" pitchFamily="34" charset="0"/>
              </a:rPr>
              <a:t>полиморбидному</a:t>
            </a:r>
            <a:r>
              <a:rPr lang="ru-RU" altLang="ru-RU" sz="2400" dirty="0">
                <a:latin typeface="Arial Narrow" panose="020B0606020202030204" pitchFamily="34" charset="0"/>
                <a:cs typeface="Arial" pitchFamily="34" charset="0"/>
              </a:rPr>
              <a:t> пациенту</a:t>
            </a:r>
          </a:p>
          <a:p>
            <a:pPr algn="just"/>
            <a:r>
              <a:rPr lang="ru-RU" altLang="ru-RU" sz="2400" dirty="0">
                <a:latin typeface="Arial Narrow" panose="020B0606020202030204" pitchFamily="34" charset="0"/>
                <a:cs typeface="Arial" pitchFamily="34" charset="0"/>
              </a:rPr>
              <a:t>Недостаточно доказательных данных об эффективности и безопасности ЛС в гериатрии, особенно у «хрупких» пациентов (со старческой астенией, деменцией, живущих в домах-престарелых и т.д.)</a:t>
            </a:r>
          </a:p>
          <a:p>
            <a:pPr algn="just"/>
            <a:r>
              <a:rPr lang="ru-RU" altLang="ru-RU" sz="2400" dirty="0">
                <a:latin typeface="Arial Narrow" panose="020B0606020202030204" pitchFamily="34" charset="0"/>
                <a:cs typeface="Arial" pitchFamily="34" charset="0"/>
              </a:rPr>
              <a:t>Рекомендации говорят о том, когда начинать прием ЛС, но редко – когда прекратить</a:t>
            </a:r>
          </a:p>
        </p:txBody>
      </p:sp>
    </p:spTree>
    <p:extLst>
      <p:ext uri="{BB962C8B-B14F-4D97-AF65-F5344CB8AC3E}">
        <p14:creationId xmlns:p14="http://schemas.microsoft.com/office/powerpoint/2010/main" val="617804802"/>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МОЙ">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160525 Rivaroxaban GMA Medical Slide Template - Standard 4-3 Format - Final">
  <a:themeElements>
    <a:clrScheme name="Rivaroxaban GMA Medical Slide Template">
      <a:dk1>
        <a:srgbClr val="000000"/>
      </a:dk1>
      <a:lt1>
        <a:srgbClr val="FFFFFF"/>
      </a:lt1>
      <a:dk2>
        <a:srgbClr val="808983"/>
      </a:dk2>
      <a:lt2>
        <a:srgbClr val="3961AC"/>
      </a:lt2>
      <a:accent1>
        <a:srgbClr val="EC008C"/>
      </a:accent1>
      <a:accent2>
        <a:srgbClr val="F2B646"/>
      </a:accent2>
      <a:accent3>
        <a:srgbClr val="3F978F"/>
      </a:accent3>
      <a:accent4>
        <a:srgbClr val="86715C"/>
      </a:accent4>
      <a:accent5>
        <a:srgbClr val="30BDE4"/>
      </a:accent5>
      <a:accent6>
        <a:srgbClr val="6F3130"/>
      </a:accent6>
      <a:hlink>
        <a:srgbClr val="595959"/>
      </a:hlink>
      <a:folHlink>
        <a:srgbClr val="7F7F7F"/>
      </a:folHlink>
    </a:clrScheme>
    <a:fontScheme name="PowerPoint_XARELTO_2008">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lgn="ctr">
          <a:solidFill>
            <a:schemeClr val="tx1"/>
          </a:solidFill>
          <a:miter lim="800000"/>
          <a:headEnd/>
          <a:tailEnd/>
        </a:ln>
        <a:effectLst/>
        <a:extLst/>
      </a:spPr>
      <a:bodyPr wrap="square" lIns="0" tIns="0" rIns="0" bIns="0" anchor="ctr">
        <a:noAutofit/>
      </a:bodyPr>
      <a:lstStyle>
        <a:defPPr algn="ctr">
          <a:defRPr sz="1600" dirty="0">
            <a:solidFill>
              <a:schemeClr val="tx1">
                <a:lumMod val="65000"/>
                <a:lumOff val="35000"/>
              </a:schemeClr>
            </a:solidFill>
          </a:defRPr>
        </a:defPPr>
      </a:lstStyle>
    </a:spDef>
    <a:lnDef>
      <a:spPr bwMode="auto">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lIns="90000" tIns="46800" rIns="90000" bIns="46800" rtlCol="0" anchor="ctr">
        <a:spAutoFit/>
      </a:bodyPr>
      <a:lstStyle>
        <a:defPPr>
          <a:defRPr sz="1600" dirty="0" smtClean="0">
            <a:solidFill>
              <a:schemeClr val="tx1">
                <a:lumMod val="65000"/>
                <a:lumOff val="35000"/>
              </a:schemeClr>
            </a:solidFill>
          </a:defRPr>
        </a:defPPr>
      </a:lstStyle>
    </a:txDef>
  </a:objectDefaults>
  <a:extraClrSchemeLst>
    <a:extraClrScheme>
      <a:clrScheme name="Xarelto Colours 2013">
        <a:dk1>
          <a:srgbClr val="000000"/>
        </a:dk1>
        <a:lt1>
          <a:srgbClr val="FFFFFF"/>
        </a:lt1>
        <a:dk2>
          <a:srgbClr val="807F83"/>
        </a:dk2>
        <a:lt2>
          <a:srgbClr val="4F2D7F"/>
        </a:lt2>
        <a:accent1>
          <a:srgbClr val="EC008C"/>
        </a:accent1>
        <a:accent2>
          <a:srgbClr val="F2B646"/>
        </a:accent2>
        <a:accent3>
          <a:srgbClr val="3B8D86"/>
        </a:accent3>
        <a:accent4>
          <a:srgbClr val="907A63"/>
        </a:accent4>
        <a:accent5>
          <a:srgbClr val="1583A2"/>
        </a:accent5>
        <a:accent6>
          <a:srgbClr val="6F3130"/>
        </a:accent6>
        <a:hlink>
          <a:srgbClr val="87BFD7"/>
        </a:hlink>
        <a:folHlink>
          <a:srgbClr val="F15E2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160503 Rivaroxaban GMA Medical Slide Template - Final_L" id="{4255DC42-B788-4093-8850-92B2BD9E0EF8}" vid="{944229C0-6046-4BC7-B28B-3F9FD7DDBA9C}"/>
    </a:ext>
  </a:extLst>
</a:theme>
</file>

<file path=ppt/theme/theme3.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МОЙ">
      <a:majorFont>
        <a:latin typeface="Arial Narrow"/>
        <a:ea typeface=""/>
        <a:cs typeface=""/>
      </a:majorFont>
      <a:minorFont>
        <a:latin typeface="Arial Narrow"/>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9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Бумажная">
      <a:majorFont>
        <a:latin typeface="Constantia"/>
        <a:ea typeface=""/>
        <a:cs typeface=""/>
        <a:font script="Jpan" typeface="ヒラギノ角ゴ Pro W3"/>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ヒラギノ角ゴ Pro W3"/>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4140</TotalTime>
  <Words>3146</Words>
  <Application>Microsoft Office PowerPoint</Application>
  <PresentationFormat>Широкоэкранный</PresentationFormat>
  <Paragraphs>410</Paragraphs>
  <Slides>31</Slides>
  <Notes>8</Notes>
  <HiddenSlides>0</HiddenSlides>
  <MMClips>0</MMClips>
  <ScaleCrop>false</ScaleCrop>
  <HeadingPairs>
    <vt:vector size="8" baseType="variant">
      <vt:variant>
        <vt:lpstr>Использованные шрифты</vt:lpstr>
      </vt:variant>
      <vt:variant>
        <vt:i4>10</vt:i4>
      </vt:variant>
      <vt:variant>
        <vt:lpstr>Тема</vt:lpstr>
      </vt:variant>
      <vt:variant>
        <vt:i4>5</vt:i4>
      </vt:variant>
      <vt:variant>
        <vt:lpstr>Внедренные серверы OLE</vt:lpstr>
      </vt:variant>
      <vt:variant>
        <vt:i4>1</vt:i4>
      </vt:variant>
      <vt:variant>
        <vt:lpstr>Заголовки слайдов</vt:lpstr>
      </vt:variant>
      <vt:variant>
        <vt:i4>31</vt:i4>
      </vt:variant>
    </vt:vector>
  </HeadingPairs>
  <TitlesOfParts>
    <vt:vector size="47" baseType="lpstr">
      <vt:lpstr>MS PGothic</vt:lpstr>
      <vt:lpstr>Arial</vt:lpstr>
      <vt:lpstr>Arial Narrow</vt:lpstr>
      <vt:lpstr>Calibri</vt:lpstr>
      <vt:lpstr>Constantia</vt:lpstr>
      <vt:lpstr>Garamond</vt:lpstr>
      <vt:lpstr>Mangal</vt:lpstr>
      <vt:lpstr>Symbol</vt:lpstr>
      <vt:lpstr>Times New Roman</vt:lpstr>
      <vt:lpstr>Wingdings</vt:lpstr>
      <vt:lpstr>Тема Office</vt:lpstr>
      <vt:lpstr>1_160525 Rivaroxaban GMA Medical Slide Template - Standard 4-3 Format - Final</vt:lpstr>
      <vt:lpstr>1_Тема Office</vt:lpstr>
      <vt:lpstr>Office Theme</vt:lpstr>
      <vt:lpstr>9_Тема Office</vt:lpstr>
      <vt:lpstr>Лист Microsoft Excel 97-2003</vt:lpstr>
      <vt:lpstr>Коморбидная патология в пожилом возрасте</vt:lpstr>
      <vt:lpstr>Прогноз ВОЗ: к 2050 г. число людей старше 60 лет во всем мире удвоится</vt:lpstr>
      <vt:lpstr>Пики распространенности мультиморбидности:  50-60 лет и после 75 лет</vt:lpstr>
      <vt:lpstr>Возраст-ассоциированные проблемы со здоровьем: экспоненциальная функция старения</vt:lpstr>
      <vt:lpstr>Презентация PowerPoint</vt:lpstr>
      <vt:lpstr>Презентация PowerPoint</vt:lpstr>
      <vt:lpstr>Ключевые критерии исключения из РКИ по АГ</vt:lpstr>
      <vt:lpstr>«Развод» с доказательной медициной</vt:lpstr>
      <vt:lpstr>Глобальные проблемы назначение ЛС  в пожилом и старческом возрасте</vt:lpstr>
      <vt:lpstr>Презентация PowerPoint</vt:lpstr>
      <vt:lpstr>Коморбидная патология в клинической практике.  Алгоритмы диагностики и лечения</vt:lpstr>
      <vt:lpstr>Презентация PowerPoint</vt:lpstr>
      <vt:lpstr>Презентация PowerPoint</vt:lpstr>
      <vt:lpstr>Разделы «Алгоритмов…»</vt:lpstr>
      <vt:lpstr>Ключевые принципы лечения полиморбидного пациента пожилого возраста </vt:lpstr>
      <vt:lpstr>Полиморбидность меняет требования к подбору лекарств </vt:lpstr>
      <vt:lpstr>Презентация PowerPoint</vt:lpstr>
      <vt:lpstr>Презентация PowerPoint</vt:lpstr>
      <vt:lpstr>Нитрендипин как пример препарата выбора для лечения АГ у пожилых пациентов Syst-Eur: снижает частоту деменции 55%</vt:lpstr>
      <vt:lpstr>Презентация PowerPoint</vt:lpstr>
      <vt:lpstr>Презентация PowerPoint</vt:lpstr>
      <vt:lpstr>Основные  механизмы формирования всех функциональных расстройств ЖКТ </vt:lpstr>
      <vt:lpstr>Презентация PowerPoint</vt:lpstr>
      <vt:lpstr>Презентация PowerPoint</vt:lpstr>
      <vt:lpstr>Презентация PowerPoint</vt:lpstr>
      <vt:lpstr>Презентация PowerPoint</vt:lpstr>
      <vt:lpstr>Ребамипид как пример влияния на ключевые механизмы развития различных заболеваний ЖКТ </vt:lpstr>
      <vt:lpstr>Ребамипид в национальных рекомендациях</vt:lpstr>
      <vt:lpstr>Позиция Ребамипид в новых рекомендациях  по коморбидной патологии</vt:lpstr>
      <vt:lpstr>Презентация PowerPoint</vt:lpstr>
      <vt:lpstr>Благодарю за внимание!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Слайды Бенетоса</dc:title>
  <dc:creator>Пользователь Microsoft Office</dc:creator>
  <cp:lastModifiedBy>user</cp:lastModifiedBy>
  <cp:revision>131</cp:revision>
  <dcterms:created xsi:type="dcterms:W3CDTF">2017-10-18T14:59:16Z</dcterms:created>
  <dcterms:modified xsi:type="dcterms:W3CDTF">2019-05-30T06:48:45Z</dcterms:modified>
</cp:coreProperties>
</file>